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57" r:id="rId2"/>
    <p:sldId id="258" r:id="rId3"/>
    <p:sldId id="261" r:id="rId4"/>
    <p:sldId id="259" r:id="rId5"/>
    <p:sldId id="260" r:id="rId6"/>
    <p:sldId id="262" r:id="rId7"/>
    <p:sldId id="272" r:id="rId8"/>
    <p:sldId id="273" r:id="rId9"/>
    <p:sldId id="268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0738"/>
    <a:srgbClr val="5C2F5F"/>
    <a:srgbClr val="30353F"/>
    <a:srgbClr val="43CDD9"/>
    <a:srgbClr val="667181"/>
    <a:srgbClr val="BABABA"/>
    <a:srgbClr val="DBDBDB"/>
    <a:srgbClr val="85E0E7"/>
    <a:srgbClr val="515A6B"/>
    <a:srgbClr val="AFBB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52" autoAdjust="0"/>
  </p:normalViewPr>
  <p:slideViewPr>
    <p:cSldViewPr snapToGrid="0" showGuides="1">
      <p:cViewPr varScale="1">
        <p:scale>
          <a:sx n="82" d="100"/>
          <a:sy n="82" d="100"/>
        </p:scale>
        <p:origin x="720" y="72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Consumer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A-41DC-8DEB-8C2C5B5BE4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Corporate</c:v>
                </c:pt>
              </c:strCache>
            </c:strRef>
          </c:tx>
          <c:spPr>
            <a:ln w="28575" cap="rnd">
              <a:solidFill>
                <a:srgbClr val="A4A3A4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2A-41DC-8DEB-8C2C5B5BE4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Teamwork</c:v>
                </c:pt>
              </c:strCache>
            </c:strRef>
          </c:tx>
          <c:spPr>
            <a:ln w="28575" cap="rnd">
              <a:solidFill>
                <a:srgbClr val="CFCFC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23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2A-41DC-8DEB-8C2C5B5BE4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Home Office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15</c:v>
                </c:pt>
                <c:pt idx="1">
                  <c:v>13</c:v>
                </c:pt>
                <c:pt idx="2">
                  <c:v>2</c:v>
                </c:pt>
                <c:pt idx="3">
                  <c:v>13</c:v>
                </c:pt>
                <c:pt idx="4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2A-41DC-8DEB-8C2C5B5BE4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65296"/>
        <c:axId val="-1735764752"/>
      </c:radarChart>
      <c:catAx>
        <c:axId val="-1735765296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-1735764752"/>
        <c:crosses val="autoZero"/>
        <c:auto val="1"/>
        <c:lblAlgn val="ctr"/>
        <c:lblOffset val="100"/>
        <c:noMultiLvlLbl val="0"/>
      </c:catAx>
      <c:valAx>
        <c:axId val="-1735764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27/07/2025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7/27/2025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78897" y="4499820"/>
            <a:ext cx="250498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Sales Analysis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741661" y="6240124"/>
            <a:ext cx="305025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Presented By :- Sarthak Salvi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EC7C7-05B8-F22D-11CF-397A1890B7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137" y="83561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171310" y="562972"/>
            <a:ext cx="162544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Agenda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CFCD00-ACEC-B65C-7A9B-AF4011E8324D}"/>
              </a:ext>
            </a:extLst>
          </p:cNvPr>
          <p:cNvSpPr txBox="1"/>
          <p:nvPr/>
        </p:nvSpPr>
        <p:spPr>
          <a:xfrm>
            <a:off x="447869" y="1724545"/>
            <a:ext cx="7035281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Introduction to the Business 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Data &amp; Tool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Problem Identification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Deep-Dive Analytics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Strategic 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Conclusion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AB488A-0F09-B72A-D2B3-0AA2952A8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28" b="24217"/>
          <a:stretch>
            <a:fillRect/>
          </a:stretch>
        </p:blipFill>
        <p:spPr>
          <a:xfrm>
            <a:off x="6511091" y="1724545"/>
            <a:ext cx="5334000" cy="43242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8DEB6B2-D6EA-4E93-2E7A-1B076639B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82" name="Rectangle 1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8047820" y="1381939"/>
            <a:ext cx="495949" cy="744793"/>
          </a:xfrm>
          <a:prstGeom prst="rect">
            <a:avLst/>
          </a:prstGeom>
          <a:solidFill>
            <a:srgbClr val="AF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0" name="Group 16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047819" y="1116775"/>
            <a:ext cx="496814" cy="496814"/>
            <a:chOff x="3605949" y="1828088"/>
            <a:chExt cx="745644" cy="745644"/>
          </a:xfrm>
        </p:grpSpPr>
        <p:sp>
          <p:nvSpPr>
            <p:cNvPr id="171" name="Oval 170"/>
            <p:cNvSpPr/>
            <p:nvPr/>
          </p:nvSpPr>
          <p:spPr>
            <a:xfrm>
              <a:off x="3605949" y="1828088"/>
              <a:ext cx="745644" cy="745644"/>
            </a:xfrm>
            <a:prstGeom prst="ellipse">
              <a:avLst/>
            </a:prstGeom>
            <a:solidFill>
              <a:srgbClr val="8FA0A3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3782849" y="2107761"/>
              <a:ext cx="391844" cy="186297"/>
              <a:chOff x="4254500" y="2100263"/>
              <a:chExt cx="1906588" cy="906463"/>
            </a:xfrm>
          </p:grpSpPr>
          <p:sp>
            <p:nvSpPr>
              <p:cNvPr id="173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5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83" name="Rectangle 1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9152940" y="1381938"/>
            <a:ext cx="495949" cy="744794"/>
          </a:xfrm>
          <a:prstGeom prst="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7" name="Group 1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152940" y="1138328"/>
            <a:ext cx="495650" cy="495649"/>
            <a:chOff x="1093763" y="3171060"/>
            <a:chExt cx="788715" cy="788715"/>
          </a:xfrm>
        </p:grpSpPr>
        <p:sp>
          <p:nvSpPr>
            <p:cNvPr id="168" name="Oval 167"/>
            <p:cNvSpPr/>
            <p:nvPr/>
          </p:nvSpPr>
          <p:spPr>
            <a:xfrm>
              <a:off x="1093763" y="3171060"/>
              <a:ext cx="788715" cy="788715"/>
            </a:xfrm>
            <a:prstGeom prst="ellipse">
              <a:avLst/>
            </a:prstGeom>
            <a:solidFill>
              <a:srgbClr val="CFCFC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9" name="Freeform 34"/>
            <p:cNvSpPr>
              <a:spLocks noEditPoints="1"/>
            </p:cNvSpPr>
            <p:nvPr/>
          </p:nvSpPr>
          <p:spPr bwMode="auto">
            <a:xfrm>
              <a:off x="1305929" y="3382536"/>
              <a:ext cx="364382" cy="365762"/>
            </a:xfrm>
            <a:custGeom>
              <a:avLst/>
              <a:gdLst>
                <a:gd name="T0" fmla="*/ 1924 w 2048"/>
                <a:gd name="T1" fmla="*/ 300 h 2048"/>
                <a:gd name="T2" fmla="*/ 1324 w 2048"/>
                <a:gd name="T3" fmla="*/ 300 h 2048"/>
                <a:gd name="T4" fmla="*/ 1024 w 2048"/>
                <a:gd name="T5" fmla="*/ 240 h 2048"/>
                <a:gd name="T6" fmla="*/ 720 w 2048"/>
                <a:gd name="T7" fmla="*/ 300 h 2048"/>
                <a:gd name="T8" fmla="*/ 120 w 2048"/>
                <a:gd name="T9" fmla="*/ 300 h 2048"/>
                <a:gd name="T10" fmla="*/ 0 w 2048"/>
                <a:gd name="T11" fmla="*/ 900 h 2048"/>
                <a:gd name="T12" fmla="*/ 242 w 2048"/>
                <a:gd name="T13" fmla="*/ 960 h 2048"/>
                <a:gd name="T14" fmla="*/ 689 w 2048"/>
                <a:gd name="T15" fmla="*/ 1730 h 2048"/>
                <a:gd name="T16" fmla="*/ 660 w 2048"/>
                <a:gd name="T17" fmla="*/ 2048 h 2048"/>
                <a:gd name="T18" fmla="*/ 1444 w 2048"/>
                <a:gd name="T19" fmla="*/ 1988 h 2048"/>
                <a:gd name="T20" fmla="*/ 1804 w 2048"/>
                <a:gd name="T21" fmla="*/ 1020 h 2048"/>
                <a:gd name="T22" fmla="*/ 1988 w 2048"/>
                <a:gd name="T23" fmla="*/ 960 h 2048"/>
                <a:gd name="T24" fmla="*/ 1819 w 2048"/>
                <a:gd name="T25" fmla="*/ 527 h 2048"/>
                <a:gd name="T26" fmla="*/ 1804 w 2048"/>
                <a:gd name="T27" fmla="*/ 300 h 2048"/>
                <a:gd name="T28" fmla="*/ 1444 w 2048"/>
                <a:gd name="T29" fmla="*/ 300 h 2048"/>
                <a:gd name="T30" fmla="*/ 420 w 2048"/>
                <a:gd name="T31" fmla="*/ 120 h 2048"/>
                <a:gd name="T32" fmla="*/ 420 w 2048"/>
                <a:gd name="T33" fmla="*/ 480 h 2048"/>
                <a:gd name="T34" fmla="*/ 420 w 2048"/>
                <a:gd name="T35" fmla="*/ 120 h 2048"/>
                <a:gd name="T36" fmla="*/ 420 w 2048"/>
                <a:gd name="T37" fmla="*/ 600 h 2048"/>
                <a:gd name="T38" fmla="*/ 126 w 2048"/>
                <a:gd name="T39" fmla="*/ 840 h 2048"/>
                <a:gd name="T40" fmla="*/ 1024 w 2048"/>
                <a:gd name="T41" fmla="*/ 1684 h 2048"/>
                <a:gd name="T42" fmla="*/ 726 w 2048"/>
                <a:gd name="T43" fmla="*/ 1928 h 2048"/>
                <a:gd name="T44" fmla="*/ 1024 w 2048"/>
                <a:gd name="T45" fmla="*/ 1204 h 2048"/>
                <a:gd name="T46" fmla="*/ 1024 w 2048"/>
                <a:gd name="T47" fmla="*/ 1564 h 2048"/>
                <a:gd name="T48" fmla="*/ 1263 w 2048"/>
                <a:gd name="T49" fmla="*/ 1639 h 2048"/>
                <a:gd name="T50" fmla="*/ 1324 w 2048"/>
                <a:gd name="T51" fmla="*/ 1384 h 2048"/>
                <a:gd name="T52" fmla="*/ 720 w 2048"/>
                <a:gd name="T53" fmla="*/ 1384 h 2048"/>
                <a:gd name="T54" fmla="*/ 828 w 2048"/>
                <a:gd name="T55" fmla="*/ 1613 h 2048"/>
                <a:gd name="T56" fmla="*/ 360 w 2048"/>
                <a:gd name="T57" fmla="*/ 1020 h 2048"/>
                <a:gd name="T58" fmla="*/ 780 w 2048"/>
                <a:gd name="T59" fmla="*/ 960 h 2048"/>
                <a:gd name="T60" fmla="*/ 615 w 2048"/>
                <a:gd name="T61" fmla="*/ 528 h 2048"/>
                <a:gd name="T62" fmla="*/ 1024 w 2048"/>
                <a:gd name="T63" fmla="*/ 360 h 2048"/>
                <a:gd name="T64" fmla="*/ 1429 w 2048"/>
                <a:gd name="T65" fmla="*/ 528 h 2048"/>
                <a:gd name="T66" fmla="*/ 1264 w 2048"/>
                <a:gd name="T67" fmla="*/ 960 h 2048"/>
                <a:gd name="T68" fmla="*/ 1684 w 2048"/>
                <a:gd name="T69" fmla="*/ 1020 h 2048"/>
                <a:gd name="T70" fmla="*/ 1330 w 2048"/>
                <a:gd name="T71" fmla="*/ 840 h 2048"/>
                <a:gd name="T72" fmla="*/ 1922 w 2048"/>
                <a:gd name="T73" fmla="*/ 84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8" h="2048">
                  <a:moveTo>
                    <a:pt x="1819" y="527"/>
                  </a:moveTo>
                  <a:cubicBezTo>
                    <a:pt x="1883" y="472"/>
                    <a:pt x="1924" y="391"/>
                    <a:pt x="1924" y="300"/>
                  </a:cubicBezTo>
                  <a:cubicBezTo>
                    <a:pt x="1924" y="135"/>
                    <a:pt x="1789" y="0"/>
                    <a:pt x="1624" y="0"/>
                  </a:cubicBezTo>
                  <a:cubicBezTo>
                    <a:pt x="1459" y="0"/>
                    <a:pt x="1324" y="135"/>
                    <a:pt x="1324" y="300"/>
                  </a:cubicBezTo>
                  <a:cubicBezTo>
                    <a:pt x="1324" y="300"/>
                    <a:pt x="1324" y="300"/>
                    <a:pt x="1324" y="300"/>
                  </a:cubicBezTo>
                  <a:cubicBezTo>
                    <a:pt x="1229" y="261"/>
                    <a:pt x="1128" y="240"/>
                    <a:pt x="1024" y="240"/>
                  </a:cubicBezTo>
                  <a:cubicBezTo>
                    <a:pt x="920" y="240"/>
                    <a:pt x="816" y="261"/>
                    <a:pt x="720" y="301"/>
                  </a:cubicBezTo>
                  <a:cubicBezTo>
                    <a:pt x="720" y="300"/>
                    <a:pt x="720" y="300"/>
                    <a:pt x="720" y="300"/>
                  </a:cubicBezTo>
                  <a:cubicBezTo>
                    <a:pt x="720" y="135"/>
                    <a:pt x="585" y="0"/>
                    <a:pt x="420" y="0"/>
                  </a:cubicBezTo>
                  <a:cubicBezTo>
                    <a:pt x="255" y="0"/>
                    <a:pt x="120" y="135"/>
                    <a:pt x="120" y="300"/>
                  </a:cubicBezTo>
                  <a:cubicBezTo>
                    <a:pt x="120" y="391"/>
                    <a:pt x="161" y="473"/>
                    <a:pt x="225" y="528"/>
                  </a:cubicBezTo>
                  <a:cubicBezTo>
                    <a:pt x="91" y="598"/>
                    <a:pt x="0" y="739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242" y="960"/>
                    <a:pt x="242" y="960"/>
                    <a:pt x="242" y="960"/>
                  </a:cubicBezTo>
                  <a:cubicBezTo>
                    <a:pt x="241" y="980"/>
                    <a:pt x="240" y="1000"/>
                    <a:pt x="240" y="1020"/>
                  </a:cubicBezTo>
                  <a:cubicBezTo>
                    <a:pt x="240" y="1337"/>
                    <a:pt x="429" y="1608"/>
                    <a:pt x="689" y="1730"/>
                  </a:cubicBezTo>
                  <a:cubicBezTo>
                    <a:pt x="631" y="1804"/>
                    <a:pt x="600" y="1894"/>
                    <a:pt x="600" y="1988"/>
                  </a:cubicBezTo>
                  <a:cubicBezTo>
                    <a:pt x="600" y="2021"/>
                    <a:pt x="627" y="2048"/>
                    <a:pt x="660" y="2048"/>
                  </a:cubicBezTo>
                  <a:cubicBezTo>
                    <a:pt x="1384" y="2048"/>
                    <a:pt x="1384" y="2048"/>
                    <a:pt x="1384" y="2048"/>
                  </a:cubicBezTo>
                  <a:cubicBezTo>
                    <a:pt x="1417" y="2048"/>
                    <a:pt x="1444" y="2021"/>
                    <a:pt x="1444" y="1988"/>
                  </a:cubicBezTo>
                  <a:cubicBezTo>
                    <a:pt x="1444" y="1891"/>
                    <a:pt x="1411" y="1801"/>
                    <a:pt x="1357" y="1729"/>
                  </a:cubicBezTo>
                  <a:cubicBezTo>
                    <a:pt x="1619" y="1605"/>
                    <a:pt x="1804" y="1333"/>
                    <a:pt x="1804" y="1020"/>
                  </a:cubicBezTo>
                  <a:cubicBezTo>
                    <a:pt x="1804" y="1000"/>
                    <a:pt x="1803" y="980"/>
                    <a:pt x="1802" y="960"/>
                  </a:cubicBezTo>
                  <a:cubicBezTo>
                    <a:pt x="1988" y="960"/>
                    <a:pt x="198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8"/>
                    <a:pt x="1955" y="597"/>
                    <a:pt x="1819" y="527"/>
                  </a:cubicBezTo>
                  <a:close/>
                  <a:moveTo>
                    <a:pt x="1624" y="120"/>
                  </a:moveTo>
                  <a:cubicBezTo>
                    <a:pt x="1723" y="120"/>
                    <a:pt x="1804" y="201"/>
                    <a:pt x="1804" y="300"/>
                  </a:cubicBezTo>
                  <a:cubicBezTo>
                    <a:pt x="1804" y="399"/>
                    <a:pt x="1723" y="480"/>
                    <a:pt x="1624" y="480"/>
                  </a:cubicBezTo>
                  <a:cubicBezTo>
                    <a:pt x="1525" y="480"/>
                    <a:pt x="1444" y="399"/>
                    <a:pt x="1444" y="300"/>
                  </a:cubicBezTo>
                  <a:cubicBezTo>
                    <a:pt x="1444" y="201"/>
                    <a:pt x="1525" y="120"/>
                    <a:pt x="1624" y="120"/>
                  </a:cubicBezTo>
                  <a:close/>
                  <a:moveTo>
                    <a:pt x="420" y="120"/>
                  </a:moveTo>
                  <a:cubicBezTo>
                    <a:pt x="519" y="120"/>
                    <a:pt x="600" y="201"/>
                    <a:pt x="600" y="300"/>
                  </a:cubicBezTo>
                  <a:cubicBezTo>
                    <a:pt x="600" y="399"/>
                    <a:pt x="519" y="480"/>
                    <a:pt x="420" y="480"/>
                  </a:cubicBezTo>
                  <a:cubicBezTo>
                    <a:pt x="321" y="480"/>
                    <a:pt x="240" y="399"/>
                    <a:pt x="240" y="300"/>
                  </a:cubicBezTo>
                  <a:cubicBezTo>
                    <a:pt x="240" y="201"/>
                    <a:pt x="321" y="120"/>
                    <a:pt x="420" y="120"/>
                  </a:cubicBezTo>
                  <a:close/>
                  <a:moveTo>
                    <a:pt x="126" y="840"/>
                  </a:moveTo>
                  <a:cubicBezTo>
                    <a:pt x="154" y="703"/>
                    <a:pt x="275" y="600"/>
                    <a:pt x="420" y="600"/>
                  </a:cubicBezTo>
                  <a:cubicBezTo>
                    <a:pt x="565" y="600"/>
                    <a:pt x="686" y="703"/>
                    <a:pt x="714" y="840"/>
                  </a:cubicBezTo>
                  <a:lnTo>
                    <a:pt x="126" y="840"/>
                  </a:lnTo>
                  <a:close/>
                  <a:moveTo>
                    <a:pt x="726" y="1928"/>
                  </a:moveTo>
                  <a:cubicBezTo>
                    <a:pt x="755" y="1791"/>
                    <a:pt x="880" y="1684"/>
                    <a:pt x="1024" y="1684"/>
                  </a:cubicBezTo>
                  <a:cubicBezTo>
                    <a:pt x="1169" y="1684"/>
                    <a:pt x="1291" y="1789"/>
                    <a:pt x="1318" y="1928"/>
                  </a:cubicBezTo>
                  <a:lnTo>
                    <a:pt x="726" y="1928"/>
                  </a:lnTo>
                  <a:close/>
                  <a:moveTo>
                    <a:pt x="840" y="1384"/>
                  </a:moveTo>
                  <a:cubicBezTo>
                    <a:pt x="840" y="1286"/>
                    <a:pt x="924" y="1204"/>
                    <a:pt x="1024" y="1204"/>
                  </a:cubicBezTo>
                  <a:cubicBezTo>
                    <a:pt x="1123" y="1204"/>
                    <a:pt x="1204" y="1285"/>
                    <a:pt x="1204" y="1384"/>
                  </a:cubicBezTo>
                  <a:cubicBezTo>
                    <a:pt x="1204" y="1483"/>
                    <a:pt x="1123" y="1564"/>
                    <a:pt x="1024" y="1564"/>
                  </a:cubicBezTo>
                  <a:cubicBezTo>
                    <a:pt x="924" y="1564"/>
                    <a:pt x="840" y="1482"/>
                    <a:pt x="840" y="1384"/>
                  </a:cubicBezTo>
                  <a:close/>
                  <a:moveTo>
                    <a:pt x="1263" y="1639"/>
                  </a:moveTo>
                  <a:cubicBezTo>
                    <a:pt x="1249" y="1629"/>
                    <a:pt x="1234" y="1620"/>
                    <a:pt x="1218" y="1612"/>
                  </a:cubicBezTo>
                  <a:cubicBezTo>
                    <a:pt x="1283" y="1557"/>
                    <a:pt x="1324" y="1475"/>
                    <a:pt x="1324" y="1384"/>
                  </a:cubicBezTo>
                  <a:cubicBezTo>
                    <a:pt x="1324" y="1219"/>
                    <a:pt x="1189" y="1084"/>
                    <a:pt x="1024" y="1084"/>
                  </a:cubicBezTo>
                  <a:cubicBezTo>
                    <a:pt x="858" y="1084"/>
                    <a:pt x="720" y="1218"/>
                    <a:pt x="720" y="1384"/>
                  </a:cubicBezTo>
                  <a:cubicBezTo>
                    <a:pt x="720" y="1464"/>
                    <a:pt x="752" y="1540"/>
                    <a:pt x="810" y="1597"/>
                  </a:cubicBezTo>
                  <a:cubicBezTo>
                    <a:pt x="816" y="1602"/>
                    <a:pt x="822" y="1608"/>
                    <a:pt x="828" y="1613"/>
                  </a:cubicBezTo>
                  <a:cubicBezTo>
                    <a:pt x="813" y="1621"/>
                    <a:pt x="798" y="1630"/>
                    <a:pt x="783" y="1640"/>
                  </a:cubicBezTo>
                  <a:cubicBezTo>
                    <a:pt x="529" y="1542"/>
                    <a:pt x="360" y="1296"/>
                    <a:pt x="360" y="1020"/>
                  </a:cubicBezTo>
                  <a:cubicBezTo>
                    <a:pt x="360" y="1000"/>
                    <a:pt x="361" y="980"/>
                    <a:pt x="363" y="960"/>
                  </a:cubicBezTo>
                  <a:cubicBezTo>
                    <a:pt x="780" y="960"/>
                    <a:pt x="780" y="960"/>
                    <a:pt x="780" y="960"/>
                  </a:cubicBezTo>
                  <a:cubicBezTo>
                    <a:pt x="813" y="960"/>
                    <a:pt x="840" y="933"/>
                    <a:pt x="840" y="900"/>
                  </a:cubicBezTo>
                  <a:cubicBezTo>
                    <a:pt x="840" y="739"/>
                    <a:pt x="749" y="598"/>
                    <a:pt x="615" y="528"/>
                  </a:cubicBezTo>
                  <a:cubicBezTo>
                    <a:pt x="638" y="508"/>
                    <a:pt x="659" y="484"/>
                    <a:pt x="675" y="458"/>
                  </a:cubicBezTo>
                  <a:cubicBezTo>
                    <a:pt x="778" y="395"/>
                    <a:pt x="901" y="360"/>
                    <a:pt x="1024" y="360"/>
                  </a:cubicBezTo>
                  <a:cubicBezTo>
                    <a:pt x="1146" y="360"/>
                    <a:pt x="1265" y="394"/>
                    <a:pt x="1369" y="458"/>
                  </a:cubicBezTo>
                  <a:cubicBezTo>
                    <a:pt x="1385" y="484"/>
                    <a:pt x="1406" y="508"/>
                    <a:pt x="1429" y="528"/>
                  </a:cubicBezTo>
                  <a:cubicBezTo>
                    <a:pt x="1295" y="598"/>
                    <a:pt x="1204" y="739"/>
                    <a:pt x="1204" y="900"/>
                  </a:cubicBezTo>
                  <a:cubicBezTo>
                    <a:pt x="1204" y="933"/>
                    <a:pt x="1231" y="960"/>
                    <a:pt x="1264" y="960"/>
                  </a:cubicBezTo>
                  <a:cubicBezTo>
                    <a:pt x="1681" y="960"/>
                    <a:pt x="1681" y="960"/>
                    <a:pt x="1681" y="960"/>
                  </a:cubicBezTo>
                  <a:cubicBezTo>
                    <a:pt x="1683" y="980"/>
                    <a:pt x="1684" y="1000"/>
                    <a:pt x="1684" y="1020"/>
                  </a:cubicBezTo>
                  <a:cubicBezTo>
                    <a:pt x="1684" y="1296"/>
                    <a:pt x="1516" y="1541"/>
                    <a:pt x="1263" y="1639"/>
                  </a:cubicBezTo>
                  <a:close/>
                  <a:moveTo>
                    <a:pt x="1330" y="840"/>
                  </a:moveTo>
                  <a:cubicBezTo>
                    <a:pt x="1358" y="703"/>
                    <a:pt x="1479" y="600"/>
                    <a:pt x="1624" y="600"/>
                  </a:cubicBezTo>
                  <a:cubicBezTo>
                    <a:pt x="1771" y="600"/>
                    <a:pt x="1894" y="703"/>
                    <a:pt x="1922" y="840"/>
                  </a:cubicBezTo>
                  <a:lnTo>
                    <a:pt x="133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84" name="Rectangle 1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257195" y="1381938"/>
            <a:ext cx="495949" cy="744794"/>
          </a:xfrm>
          <a:prstGeom prst="rect">
            <a:avLst/>
          </a:prstGeom>
          <a:solidFill>
            <a:srgbClr val="85E0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9" name="Group 1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257195" y="1145345"/>
            <a:ext cx="495949" cy="495949"/>
            <a:chOff x="4356800" y="3209795"/>
            <a:chExt cx="788715" cy="788715"/>
          </a:xfrm>
        </p:grpSpPr>
        <p:sp>
          <p:nvSpPr>
            <p:cNvPr id="160" name="Oval 159"/>
            <p:cNvSpPr/>
            <p:nvPr/>
          </p:nvSpPr>
          <p:spPr>
            <a:xfrm>
              <a:off x="4356800" y="3209795"/>
              <a:ext cx="788715" cy="788715"/>
            </a:xfrm>
            <a:prstGeom prst="ellipse">
              <a:avLst/>
            </a:prstGeom>
            <a:solidFill>
              <a:srgbClr val="43CDD9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4597964" y="3450958"/>
              <a:ext cx="306387" cy="306388"/>
              <a:chOff x="8208963" y="3762375"/>
              <a:chExt cx="306387" cy="306388"/>
            </a:xfrm>
          </p:grpSpPr>
          <p:sp>
            <p:nvSpPr>
              <p:cNvPr id="162" name="Freeform 27"/>
              <p:cNvSpPr>
                <a:spLocks/>
              </p:cNvSpPr>
              <p:nvPr/>
            </p:nvSpPr>
            <p:spPr bwMode="auto">
              <a:xfrm>
                <a:off x="8424863" y="3943350"/>
                <a:ext cx="53975" cy="53975"/>
              </a:xfrm>
              <a:custGeom>
                <a:avLst/>
                <a:gdLst>
                  <a:gd name="T0" fmla="*/ 300 w 360"/>
                  <a:gd name="T1" fmla="*/ 240 h 360"/>
                  <a:gd name="T2" fmla="*/ 120 w 360"/>
                  <a:gd name="T3" fmla="*/ 240 h 360"/>
                  <a:gd name="T4" fmla="*/ 120 w 360"/>
                  <a:gd name="T5" fmla="*/ 60 h 360"/>
                  <a:gd name="T6" fmla="*/ 60 w 360"/>
                  <a:gd name="T7" fmla="*/ 0 h 360"/>
                  <a:gd name="T8" fmla="*/ 0 w 360"/>
                  <a:gd name="T9" fmla="*/ 60 h 360"/>
                  <a:gd name="T10" fmla="*/ 0 w 360"/>
                  <a:gd name="T11" fmla="*/ 300 h 360"/>
                  <a:gd name="T12" fmla="*/ 60 w 360"/>
                  <a:gd name="T13" fmla="*/ 360 h 360"/>
                  <a:gd name="T14" fmla="*/ 300 w 360"/>
                  <a:gd name="T15" fmla="*/ 360 h 360"/>
                  <a:gd name="T16" fmla="*/ 360 w 360"/>
                  <a:gd name="T17" fmla="*/ 300 h 360"/>
                  <a:gd name="T18" fmla="*/ 300 w 360"/>
                  <a:gd name="T19" fmla="*/ 24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0">
                    <a:moveTo>
                      <a:pt x="300" y="240"/>
                    </a:moveTo>
                    <a:cubicBezTo>
                      <a:pt x="120" y="240"/>
                      <a:pt x="120" y="240"/>
                      <a:pt x="120" y="24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33"/>
                      <a:pt x="27" y="360"/>
                      <a:pt x="60" y="360"/>
                    </a:cubicBezTo>
                    <a:cubicBezTo>
                      <a:pt x="300" y="360"/>
                      <a:pt x="300" y="360"/>
                      <a:pt x="300" y="360"/>
                    </a:cubicBezTo>
                    <a:cubicBezTo>
                      <a:pt x="333" y="360"/>
                      <a:pt x="360" y="333"/>
                      <a:pt x="360" y="300"/>
                    </a:cubicBezTo>
                    <a:cubicBezTo>
                      <a:pt x="360" y="267"/>
                      <a:pt x="333" y="240"/>
                      <a:pt x="300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28"/>
              <p:cNvSpPr>
                <a:spLocks/>
              </p:cNvSpPr>
              <p:nvPr/>
            </p:nvSpPr>
            <p:spPr bwMode="auto">
              <a:xfrm>
                <a:off x="8245475" y="3925888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29"/>
              <p:cNvSpPr>
                <a:spLocks/>
              </p:cNvSpPr>
              <p:nvPr/>
            </p:nvSpPr>
            <p:spPr bwMode="auto">
              <a:xfrm>
                <a:off x="8245475" y="3979863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30"/>
              <p:cNvSpPr>
                <a:spLocks noEditPoints="1"/>
              </p:cNvSpPr>
              <p:nvPr/>
            </p:nvSpPr>
            <p:spPr bwMode="auto">
              <a:xfrm>
                <a:off x="8208963" y="3762375"/>
                <a:ext cx="306387" cy="306388"/>
              </a:xfrm>
              <a:custGeom>
                <a:avLst/>
                <a:gdLst>
                  <a:gd name="T0" fmla="*/ 1808 w 2048"/>
                  <a:gd name="T1" fmla="*/ 240 h 2048"/>
                  <a:gd name="T2" fmla="*/ 1628 w 2048"/>
                  <a:gd name="T3" fmla="*/ 0 h 2048"/>
                  <a:gd name="T4" fmla="*/ 1448 w 2048"/>
                  <a:gd name="T5" fmla="*/ 240 h 2048"/>
                  <a:gd name="T6" fmla="*/ 1208 w 2048"/>
                  <a:gd name="T7" fmla="*/ 180 h 2048"/>
                  <a:gd name="T8" fmla="*/ 848 w 2048"/>
                  <a:gd name="T9" fmla="*/ 180 h 2048"/>
                  <a:gd name="T10" fmla="*/ 600 w 2048"/>
                  <a:gd name="T11" fmla="*/ 240 h 2048"/>
                  <a:gd name="T12" fmla="*/ 420 w 2048"/>
                  <a:gd name="T13" fmla="*/ 0 h 2048"/>
                  <a:gd name="T14" fmla="*/ 240 w 2048"/>
                  <a:gd name="T15" fmla="*/ 240 h 2048"/>
                  <a:gd name="T16" fmla="*/ 0 w 2048"/>
                  <a:gd name="T17" fmla="*/ 420 h 2048"/>
                  <a:gd name="T18" fmla="*/ 180 w 2048"/>
                  <a:gd name="T19" fmla="*/ 1928 h 2048"/>
                  <a:gd name="T20" fmla="*/ 1508 w 2048"/>
                  <a:gd name="T21" fmla="*/ 2048 h 2048"/>
                  <a:gd name="T22" fmla="*/ 2048 w 2048"/>
                  <a:gd name="T23" fmla="*/ 420 h 2048"/>
                  <a:gd name="T24" fmla="*/ 1568 w 2048"/>
                  <a:gd name="T25" fmla="*/ 180 h 2048"/>
                  <a:gd name="T26" fmla="*/ 1688 w 2048"/>
                  <a:gd name="T27" fmla="*/ 180 h 2048"/>
                  <a:gd name="T28" fmla="*/ 1628 w 2048"/>
                  <a:gd name="T29" fmla="*/ 480 h 2048"/>
                  <a:gd name="T30" fmla="*/ 1568 w 2048"/>
                  <a:gd name="T31" fmla="*/ 180 h 2048"/>
                  <a:gd name="T32" fmla="*/ 968 w 2048"/>
                  <a:gd name="T33" fmla="*/ 300 h 2048"/>
                  <a:gd name="T34" fmla="*/ 968 w 2048"/>
                  <a:gd name="T35" fmla="*/ 180 h 2048"/>
                  <a:gd name="T36" fmla="*/ 1088 w 2048"/>
                  <a:gd name="T37" fmla="*/ 180 h 2048"/>
                  <a:gd name="T38" fmla="*/ 1028 w 2048"/>
                  <a:gd name="T39" fmla="*/ 480 h 2048"/>
                  <a:gd name="T40" fmla="*/ 968 w 2048"/>
                  <a:gd name="T41" fmla="*/ 300 h 2048"/>
                  <a:gd name="T42" fmla="*/ 420 w 2048"/>
                  <a:gd name="T43" fmla="*/ 120 h 2048"/>
                  <a:gd name="T44" fmla="*/ 480 w 2048"/>
                  <a:gd name="T45" fmla="*/ 420 h 2048"/>
                  <a:gd name="T46" fmla="*/ 360 w 2048"/>
                  <a:gd name="T47" fmla="*/ 420 h 2048"/>
                  <a:gd name="T48" fmla="*/ 1508 w 2048"/>
                  <a:gd name="T49" fmla="*/ 1928 h 2048"/>
                  <a:gd name="T50" fmla="*/ 1508 w 2048"/>
                  <a:gd name="T51" fmla="*/ 1088 h 2048"/>
                  <a:gd name="T52" fmla="*/ 1508 w 2048"/>
                  <a:gd name="T53" fmla="*/ 1928 h 2048"/>
                  <a:gd name="T54" fmla="*/ 1508 w 2048"/>
                  <a:gd name="T55" fmla="*/ 968 h 2048"/>
                  <a:gd name="T56" fmla="*/ 1148 w 2048"/>
                  <a:gd name="T57" fmla="*/ 1088 h 2048"/>
                  <a:gd name="T58" fmla="*/ 848 w 2048"/>
                  <a:gd name="T59" fmla="*/ 1148 h 2048"/>
                  <a:gd name="T60" fmla="*/ 1059 w 2048"/>
                  <a:gd name="T61" fmla="*/ 1208 h 2048"/>
                  <a:gd name="T62" fmla="*/ 908 w 2048"/>
                  <a:gd name="T63" fmla="*/ 1448 h 2048"/>
                  <a:gd name="T64" fmla="*/ 908 w 2048"/>
                  <a:gd name="T65" fmla="*/ 1568 h 2048"/>
                  <a:gd name="T66" fmla="*/ 1059 w 2048"/>
                  <a:gd name="T67" fmla="*/ 1808 h 2048"/>
                  <a:gd name="T68" fmla="*/ 120 w 2048"/>
                  <a:gd name="T69" fmla="*/ 1748 h 2048"/>
                  <a:gd name="T70" fmla="*/ 1928 w 2048"/>
                  <a:gd name="T71" fmla="*/ 848 h 2048"/>
                  <a:gd name="T72" fmla="*/ 1928 w 2048"/>
                  <a:gd name="T73" fmla="*/ 728 h 2048"/>
                  <a:gd name="T74" fmla="*/ 120 w 2048"/>
                  <a:gd name="T75" fmla="*/ 420 h 2048"/>
                  <a:gd name="T76" fmla="*/ 240 w 2048"/>
                  <a:gd name="T77" fmla="*/ 360 h 2048"/>
                  <a:gd name="T78" fmla="*/ 420 w 2048"/>
                  <a:gd name="T79" fmla="*/ 600 h 2048"/>
                  <a:gd name="T80" fmla="*/ 600 w 2048"/>
                  <a:gd name="T81" fmla="*/ 360 h 2048"/>
                  <a:gd name="T82" fmla="*/ 848 w 2048"/>
                  <a:gd name="T83" fmla="*/ 420 h 2048"/>
                  <a:gd name="T84" fmla="*/ 1208 w 2048"/>
                  <a:gd name="T85" fmla="*/ 420 h 2048"/>
                  <a:gd name="T86" fmla="*/ 1448 w 2048"/>
                  <a:gd name="T87" fmla="*/ 360 h 2048"/>
                  <a:gd name="T88" fmla="*/ 1628 w 2048"/>
                  <a:gd name="T89" fmla="*/ 600 h 2048"/>
                  <a:gd name="T90" fmla="*/ 1808 w 2048"/>
                  <a:gd name="T91" fmla="*/ 360 h 2048"/>
                  <a:gd name="T92" fmla="*/ 1928 w 2048"/>
                  <a:gd name="T93" fmla="*/ 42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48" h="2048">
                    <a:moveTo>
                      <a:pt x="1868" y="240"/>
                    </a:moveTo>
                    <a:cubicBezTo>
                      <a:pt x="1808" y="240"/>
                      <a:pt x="1808" y="240"/>
                      <a:pt x="1808" y="240"/>
                    </a:cubicBezTo>
                    <a:cubicBezTo>
                      <a:pt x="1808" y="180"/>
                      <a:pt x="1808" y="180"/>
                      <a:pt x="1808" y="180"/>
                    </a:cubicBezTo>
                    <a:cubicBezTo>
                      <a:pt x="1808" y="81"/>
                      <a:pt x="1727" y="0"/>
                      <a:pt x="1628" y="0"/>
                    </a:cubicBezTo>
                    <a:cubicBezTo>
                      <a:pt x="1529" y="0"/>
                      <a:pt x="1448" y="81"/>
                      <a:pt x="1448" y="180"/>
                    </a:cubicBezTo>
                    <a:cubicBezTo>
                      <a:pt x="1448" y="240"/>
                      <a:pt x="1448" y="240"/>
                      <a:pt x="1448" y="240"/>
                    </a:cubicBezTo>
                    <a:cubicBezTo>
                      <a:pt x="1208" y="240"/>
                      <a:pt x="1208" y="240"/>
                      <a:pt x="1208" y="240"/>
                    </a:cubicBezTo>
                    <a:cubicBezTo>
                      <a:pt x="1208" y="180"/>
                      <a:pt x="1208" y="180"/>
                      <a:pt x="1208" y="180"/>
                    </a:cubicBezTo>
                    <a:cubicBezTo>
                      <a:pt x="1208" y="81"/>
                      <a:pt x="1127" y="0"/>
                      <a:pt x="1028" y="0"/>
                    </a:cubicBezTo>
                    <a:cubicBezTo>
                      <a:pt x="929" y="0"/>
                      <a:pt x="848" y="81"/>
                      <a:pt x="848" y="180"/>
                    </a:cubicBezTo>
                    <a:cubicBezTo>
                      <a:pt x="848" y="240"/>
                      <a:pt x="848" y="240"/>
                      <a:pt x="848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180"/>
                      <a:pt x="600" y="180"/>
                      <a:pt x="600" y="180"/>
                    </a:cubicBezTo>
                    <a:cubicBezTo>
                      <a:pt x="600" y="81"/>
                      <a:pt x="519" y="0"/>
                      <a:pt x="420" y="0"/>
                    </a:cubicBezTo>
                    <a:cubicBezTo>
                      <a:pt x="321" y="0"/>
                      <a:pt x="240" y="81"/>
                      <a:pt x="240" y="180"/>
                    </a:cubicBezTo>
                    <a:cubicBezTo>
                      <a:pt x="240" y="240"/>
                      <a:pt x="240" y="240"/>
                      <a:pt x="240" y="240"/>
                    </a:cubicBezTo>
                    <a:cubicBezTo>
                      <a:pt x="180" y="240"/>
                      <a:pt x="180" y="240"/>
                      <a:pt x="180" y="240"/>
                    </a:cubicBezTo>
                    <a:cubicBezTo>
                      <a:pt x="81" y="240"/>
                      <a:pt x="0" y="321"/>
                      <a:pt x="0" y="420"/>
                    </a:cubicBezTo>
                    <a:cubicBezTo>
                      <a:pt x="0" y="1748"/>
                      <a:pt x="0" y="1748"/>
                      <a:pt x="0" y="1748"/>
                    </a:cubicBezTo>
                    <a:cubicBezTo>
                      <a:pt x="0" y="1847"/>
                      <a:pt x="81" y="1928"/>
                      <a:pt x="180" y="1928"/>
                    </a:cubicBezTo>
                    <a:cubicBezTo>
                      <a:pt x="1169" y="1928"/>
                      <a:pt x="1169" y="1928"/>
                      <a:pt x="1169" y="1928"/>
                    </a:cubicBezTo>
                    <a:cubicBezTo>
                      <a:pt x="1262" y="2003"/>
                      <a:pt x="1380" y="2048"/>
                      <a:pt x="1508" y="2048"/>
                    </a:cubicBezTo>
                    <a:cubicBezTo>
                      <a:pt x="1806" y="2048"/>
                      <a:pt x="2048" y="1806"/>
                      <a:pt x="2048" y="1508"/>
                    </a:cubicBezTo>
                    <a:cubicBezTo>
                      <a:pt x="2048" y="420"/>
                      <a:pt x="2048" y="420"/>
                      <a:pt x="2048" y="420"/>
                    </a:cubicBezTo>
                    <a:cubicBezTo>
                      <a:pt x="2048" y="321"/>
                      <a:pt x="1967" y="240"/>
                      <a:pt x="1868" y="240"/>
                    </a:cubicBezTo>
                    <a:close/>
                    <a:moveTo>
                      <a:pt x="1568" y="180"/>
                    </a:moveTo>
                    <a:cubicBezTo>
                      <a:pt x="1568" y="147"/>
                      <a:pt x="1595" y="120"/>
                      <a:pt x="1628" y="120"/>
                    </a:cubicBezTo>
                    <a:cubicBezTo>
                      <a:pt x="1661" y="120"/>
                      <a:pt x="1688" y="147"/>
                      <a:pt x="1688" y="180"/>
                    </a:cubicBezTo>
                    <a:cubicBezTo>
                      <a:pt x="1688" y="420"/>
                      <a:pt x="1688" y="420"/>
                      <a:pt x="1688" y="420"/>
                    </a:cubicBezTo>
                    <a:cubicBezTo>
                      <a:pt x="1688" y="453"/>
                      <a:pt x="1661" y="480"/>
                      <a:pt x="1628" y="480"/>
                    </a:cubicBezTo>
                    <a:cubicBezTo>
                      <a:pt x="1595" y="480"/>
                      <a:pt x="1568" y="453"/>
                      <a:pt x="1568" y="420"/>
                    </a:cubicBezTo>
                    <a:lnTo>
                      <a:pt x="1568" y="180"/>
                    </a:lnTo>
                    <a:close/>
                    <a:moveTo>
                      <a:pt x="968" y="300"/>
                    </a:move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180"/>
                      <a:pt x="968" y="180"/>
                      <a:pt x="968" y="180"/>
                    </a:cubicBezTo>
                    <a:cubicBezTo>
                      <a:pt x="968" y="147"/>
                      <a:pt x="995" y="120"/>
                      <a:pt x="1028" y="120"/>
                    </a:cubicBezTo>
                    <a:cubicBezTo>
                      <a:pt x="1061" y="120"/>
                      <a:pt x="1088" y="147"/>
                      <a:pt x="1088" y="180"/>
                    </a:cubicBezTo>
                    <a:cubicBezTo>
                      <a:pt x="1088" y="420"/>
                      <a:pt x="1088" y="420"/>
                      <a:pt x="1088" y="420"/>
                    </a:cubicBezTo>
                    <a:cubicBezTo>
                      <a:pt x="1088" y="453"/>
                      <a:pt x="1061" y="480"/>
                      <a:pt x="1028" y="480"/>
                    </a:cubicBezTo>
                    <a:cubicBezTo>
                      <a:pt x="995" y="480"/>
                      <a:pt x="968" y="453"/>
                      <a:pt x="968" y="420"/>
                    </a:cubicBezTo>
                    <a:lnTo>
                      <a:pt x="968" y="300"/>
                    </a:lnTo>
                    <a:close/>
                    <a:moveTo>
                      <a:pt x="360" y="180"/>
                    </a:moveTo>
                    <a:cubicBezTo>
                      <a:pt x="360" y="147"/>
                      <a:pt x="387" y="120"/>
                      <a:pt x="420" y="120"/>
                    </a:cubicBezTo>
                    <a:cubicBezTo>
                      <a:pt x="453" y="120"/>
                      <a:pt x="480" y="147"/>
                      <a:pt x="480" y="180"/>
                    </a:cubicBezTo>
                    <a:cubicBezTo>
                      <a:pt x="480" y="420"/>
                      <a:pt x="480" y="420"/>
                      <a:pt x="480" y="420"/>
                    </a:cubicBezTo>
                    <a:cubicBezTo>
                      <a:pt x="480" y="453"/>
                      <a:pt x="453" y="480"/>
                      <a:pt x="420" y="480"/>
                    </a:cubicBezTo>
                    <a:cubicBezTo>
                      <a:pt x="387" y="480"/>
                      <a:pt x="360" y="453"/>
                      <a:pt x="360" y="420"/>
                    </a:cubicBezTo>
                    <a:lnTo>
                      <a:pt x="360" y="180"/>
                    </a:lnTo>
                    <a:close/>
                    <a:moveTo>
                      <a:pt x="1508" y="1928"/>
                    </a:moveTo>
                    <a:cubicBezTo>
                      <a:pt x="1276" y="1928"/>
                      <a:pt x="1088" y="1740"/>
                      <a:pt x="1088" y="1508"/>
                    </a:cubicBezTo>
                    <a:cubicBezTo>
                      <a:pt x="1088" y="1276"/>
                      <a:pt x="1276" y="1088"/>
                      <a:pt x="1508" y="1088"/>
                    </a:cubicBezTo>
                    <a:cubicBezTo>
                      <a:pt x="1740" y="1088"/>
                      <a:pt x="1928" y="1276"/>
                      <a:pt x="1928" y="1508"/>
                    </a:cubicBezTo>
                    <a:cubicBezTo>
                      <a:pt x="1928" y="1740"/>
                      <a:pt x="1740" y="1928"/>
                      <a:pt x="1508" y="1928"/>
                    </a:cubicBezTo>
                    <a:close/>
                    <a:moveTo>
                      <a:pt x="1928" y="1169"/>
                    </a:moveTo>
                    <a:cubicBezTo>
                      <a:pt x="1829" y="1046"/>
                      <a:pt x="1677" y="968"/>
                      <a:pt x="1508" y="968"/>
                    </a:cubicBezTo>
                    <a:cubicBezTo>
                      <a:pt x="1378" y="968"/>
                      <a:pt x="1259" y="1014"/>
                      <a:pt x="1166" y="1091"/>
                    </a:cubicBezTo>
                    <a:cubicBezTo>
                      <a:pt x="1160" y="1089"/>
                      <a:pt x="1154" y="1088"/>
                      <a:pt x="1148" y="1088"/>
                    </a:cubicBezTo>
                    <a:cubicBezTo>
                      <a:pt x="908" y="1088"/>
                      <a:pt x="908" y="1088"/>
                      <a:pt x="908" y="1088"/>
                    </a:cubicBezTo>
                    <a:cubicBezTo>
                      <a:pt x="875" y="1088"/>
                      <a:pt x="848" y="1115"/>
                      <a:pt x="848" y="1148"/>
                    </a:cubicBezTo>
                    <a:cubicBezTo>
                      <a:pt x="848" y="1181"/>
                      <a:pt x="875" y="1208"/>
                      <a:pt x="908" y="1208"/>
                    </a:cubicBezTo>
                    <a:cubicBezTo>
                      <a:pt x="1059" y="1208"/>
                      <a:pt x="1059" y="1208"/>
                      <a:pt x="1059" y="1208"/>
                    </a:cubicBezTo>
                    <a:cubicBezTo>
                      <a:pt x="1012" y="1278"/>
                      <a:pt x="981" y="1360"/>
                      <a:pt x="971" y="1448"/>
                    </a:cubicBezTo>
                    <a:cubicBezTo>
                      <a:pt x="908" y="1448"/>
                      <a:pt x="908" y="1448"/>
                      <a:pt x="908" y="1448"/>
                    </a:cubicBezTo>
                    <a:cubicBezTo>
                      <a:pt x="875" y="1448"/>
                      <a:pt x="848" y="1475"/>
                      <a:pt x="848" y="1508"/>
                    </a:cubicBezTo>
                    <a:cubicBezTo>
                      <a:pt x="848" y="1541"/>
                      <a:pt x="875" y="1568"/>
                      <a:pt x="908" y="1568"/>
                    </a:cubicBezTo>
                    <a:cubicBezTo>
                      <a:pt x="971" y="1568"/>
                      <a:pt x="971" y="1568"/>
                      <a:pt x="971" y="1568"/>
                    </a:cubicBezTo>
                    <a:cubicBezTo>
                      <a:pt x="981" y="1656"/>
                      <a:pt x="1012" y="1738"/>
                      <a:pt x="1059" y="1808"/>
                    </a:cubicBezTo>
                    <a:cubicBezTo>
                      <a:pt x="180" y="1808"/>
                      <a:pt x="180" y="1808"/>
                      <a:pt x="180" y="1808"/>
                    </a:cubicBezTo>
                    <a:cubicBezTo>
                      <a:pt x="147" y="1808"/>
                      <a:pt x="120" y="1781"/>
                      <a:pt x="120" y="1748"/>
                    </a:cubicBezTo>
                    <a:cubicBezTo>
                      <a:pt x="120" y="848"/>
                      <a:pt x="120" y="848"/>
                      <a:pt x="120" y="848"/>
                    </a:cubicBezTo>
                    <a:cubicBezTo>
                      <a:pt x="1928" y="848"/>
                      <a:pt x="1928" y="848"/>
                      <a:pt x="1928" y="848"/>
                    </a:cubicBezTo>
                    <a:lnTo>
                      <a:pt x="1928" y="1169"/>
                    </a:lnTo>
                    <a:close/>
                    <a:moveTo>
                      <a:pt x="1928" y="728"/>
                    </a:moveTo>
                    <a:cubicBezTo>
                      <a:pt x="120" y="728"/>
                      <a:pt x="120" y="728"/>
                      <a:pt x="120" y="728"/>
                    </a:cubicBezTo>
                    <a:cubicBezTo>
                      <a:pt x="120" y="420"/>
                      <a:pt x="120" y="420"/>
                      <a:pt x="120" y="420"/>
                    </a:cubicBezTo>
                    <a:cubicBezTo>
                      <a:pt x="120" y="387"/>
                      <a:pt x="147" y="360"/>
                      <a:pt x="180" y="360"/>
                    </a:cubicBezTo>
                    <a:cubicBezTo>
                      <a:pt x="240" y="360"/>
                      <a:pt x="240" y="360"/>
                      <a:pt x="240" y="360"/>
                    </a:cubicBezTo>
                    <a:cubicBezTo>
                      <a:pt x="240" y="420"/>
                      <a:pt x="240" y="420"/>
                      <a:pt x="240" y="420"/>
                    </a:cubicBezTo>
                    <a:cubicBezTo>
                      <a:pt x="240" y="519"/>
                      <a:pt x="321" y="600"/>
                      <a:pt x="420" y="600"/>
                    </a:cubicBezTo>
                    <a:cubicBezTo>
                      <a:pt x="519" y="600"/>
                      <a:pt x="600" y="519"/>
                      <a:pt x="600" y="420"/>
                    </a:cubicBezTo>
                    <a:cubicBezTo>
                      <a:pt x="600" y="360"/>
                      <a:pt x="600" y="360"/>
                      <a:pt x="600" y="360"/>
                    </a:cubicBezTo>
                    <a:cubicBezTo>
                      <a:pt x="848" y="360"/>
                      <a:pt x="848" y="360"/>
                      <a:pt x="848" y="360"/>
                    </a:cubicBezTo>
                    <a:cubicBezTo>
                      <a:pt x="848" y="420"/>
                      <a:pt x="848" y="420"/>
                      <a:pt x="848" y="420"/>
                    </a:cubicBezTo>
                    <a:cubicBezTo>
                      <a:pt x="848" y="519"/>
                      <a:pt x="929" y="600"/>
                      <a:pt x="1028" y="600"/>
                    </a:cubicBezTo>
                    <a:cubicBezTo>
                      <a:pt x="1127" y="600"/>
                      <a:pt x="1208" y="519"/>
                      <a:pt x="1208" y="420"/>
                    </a:cubicBezTo>
                    <a:cubicBezTo>
                      <a:pt x="1208" y="360"/>
                      <a:pt x="1208" y="360"/>
                      <a:pt x="1208" y="360"/>
                    </a:cubicBez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48" y="420"/>
                      <a:pt x="1448" y="420"/>
                      <a:pt x="1448" y="420"/>
                    </a:cubicBezTo>
                    <a:cubicBezTo>
                      <a:pt x="1448" y="519"/>
                      <a:pt x="1529" y="600"/>
                      <a:pt x="1628" y="600"/>
                    </a:cubicBezTo>
                    <a:cubicBezTo>
                      <a:pt x="1727" y="600"/>
                      <a:pt x="1808" y="519"/>
                      <a:pt x="1808" y="420"/>
                    </a:cubicBezTo>
                    <a:cubicBezTo>
                      <a:pt x="1808" y="360"/>
                      <a:pt x="1808" y="360"/>
                      <a:pt x="1808" y="360"/>
                    </a:cubicBezTo>
                    <a:cubicBezTo>
                      <a:pt x="1868" y="360"/>
                      <a:pt x="1868" y="360"/>
                      <a:pt x="1868" y="360"/>
                    </a:cubicBezTo>
                    <a:cubicBezTo>
                      <a:pt x="1901" y="360"/>
                      <a:pt x="1928" y="387"/>
                      <a:pt x="1928" y="420"/>
                    </a:cubicBezTo>
                    <a:lnTo>
                      <a:pt x="1928" y="7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77" name="Rectangle 1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943564" y="1381938"/>
            <a:ext cx="495949" cy="744794"/>
          </a:xfrm>
          <a:prstGeom prst="rect">
            <a:avLst/>
          </a:prstGeom>
          <a:solidFill>
            <a:srgbClr val="515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2" name="Group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943564" y="1138328"/>
            <a:ext cx="495948" cy="495947"/>
            <a:chOff x="1072536" y="1083143"/>
            <a:chExt cx="788715" cy="788715"/>
          </a:xfrm>
        </p:grpSpPr>
        <p:sp>
          <p:nvSpPr>
            <p:cNvPr id="153" name="Oval 152"/>
            <p:cNvSpPr/>
            <p:nvPr/>
          </p:nvSpPr>
          <p:spPr>
            <a:xfrm>
              <a:off x="1072536" y="1083143"/>
              <a:ext cx="788715" cy="788715"/>
            </a:xfrm>
            <a:prstGeom prst="ellipse">
              <a:avLst/>
            </a:prstGeom>
            <a:solidFill>
              <a:srgbClr val="30353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1321776" y="1364417"/>
              <a:ext cx="381490" cy="216726"/>
              <a:chOff x="3340648" y="3269106"/>
              <a:chExt cx="479215" cy="272245"/>
            </a:xfrm>
          </p:grpSpPr>
          <p:sp>
            <p:nvSpPr>
              <p:cNvPr id="155" name="Freeform 11"/>
              <p:cNvSpPr>
                <a:spLocks noEditPoints="1"/>
              </p:cNvSpPr>
              <p:nvPr/>
            </p:nvSpPr>
            <p:spPr bwMode="auto">
              <a:xfrm>
                <a:off x="3340648" y="3269106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2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50" name="Rectangle 149"/>
          <p:cNvSpPr/>
          <p:nvPr/>
        </p:nvSpPr>
        <p:spPr>
          <a:xfrm>
            <a:off x="6246448" y="1894684"/>
            <a:ext cx="5203812" cy="423941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graphicFrame>
        <p:nvGraphicFramePr>
          <p:cNvPr id="149" name="Chart 148" descr="This is a chart. "/>
          <p:cNvGraphicFramePr/>
          <p:nvPr>
            <p:extLst>
              <p:ext uri="{D42A27DB-BD31-4B8C-83A1-F6EECF244321}">
                <p14:modId xmlns:p14="http://schemas.microsoft.com/office/powerpoint/2010/main" val="1070833045"/>
              </p:ext>
            </p:extLst>
          </p:nvPr>
        </p:nvGraphicFramePr>
        <p:xfrm>
          <a:off x="6172364" y="2230399"/>
          <a:ext cx="5351979" cy="356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3" name="TextBox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3999271" y="361086"/>
            <a:ext cx="419345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Business Background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BBBCDC-67E8-9983-6138-C08F5840DE89}"/>
              </a:ext>
            </a:extLst>
          </p:cNvPr>
          <p:cNvSpPr txBox="1"/>
          <p:nvPr/>
        </p:nvSpPr>
        <p:spPr>
          <a:xfrm>
            <a:off x="298579" y="1903367"/>
            <a:ext cx="610222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Nova Essentials is a retail firm operating across regions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Focus on product sales, customer behavior, and regional performance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Management needed insight into declining profits, low-performing areas, and growth opportunities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C7C3EE3-D341-E378-F055-37B3AFDBE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77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5114962" y="351993"/>
            <a:ext cx="1962076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Objective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F07859-E48D-25ED-C685-442ADC1BE819}"/>
              </a:ext>
            </a:extLst>
          </p:cNvPr>
          <p:cNvSpPr txBox="1"/>
          <p:nvPr/>
        </p:nvSpPr>
        <p:spPr>
          <a:xfrm>
            <a:off x="195943" y="1343025"/>
            <a:ext cx="6102220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b="1" dirty="0"/>
              <a:t>Transform raw data into actionable insights to solve business pain points.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b="1" dirty="0"/>
              <a:t>Detect unprofitable products &amp; customers.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b="1" dirty="0"/>
              <a:t>Understand region-wise performance.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b="1" dirty="0"/>
              <a:t>Identify sales decline patterns.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b="1" dirty="0"/>
              <a:t>Propose targeted strategies.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CA383B-4356-8A66-BC20-451D85097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234" y="1541406"/>
            <a:ext cx="6102220" cy="41719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B12667-3EBE-7AC0-080A-AFD1A58FF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907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3998472" y="165381"/>
            <a:ext cx="419505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chemeClr val="bg1"/>
                </a:solidFill>
                <a:latin typeface="+mj-lt"/>
              </a:rPr>
              <a:t>Dashboard Overview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5385E-DC7C-1FE5-E2CB-B9212E198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8065"/>
            <a:ext cx="12192000" cy="58799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0B567B-EAC4-1E15-1223-66311F579F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7123" cy="81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837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3263494" y="361084"/>
            <a:ext cx="566501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Problem 1 : Sales Drop in Q4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31A7ED-F7D4-AB54-ECB0-0BFFB5CF7363}"/>
              </a:ext>
            </a:extLst>
          </p:cNvPr>
          <p:cNvSpPr txBox="1"/>
          <p:nvPr/>
        </p:nvSpPr>
        <p:spPr>
          <a:xfrm>
            <a:off x="229268" y="1532226"/>
            <a:ext cx="610222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Observation: Sales drop from September to December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Root Cause: Lack of promotions, drop in corporate orders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Solution: Q4 discount campaigns, re-engage corporate clients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A773091-8642-9560-83B3-1ABBA4960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891" y="1927410"/>
            <a:ext cx="5665012" cy="34720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834D57C-92B0-7DD7-C6CB-A68677D4B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2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99429-2999-96BB-A652-BA49F60CF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FF2B5EF4-FFF2-40B4-BE49-F238E27FC236}">
                <a16:creationId xmlns:a16="http://schemas.microsoft.com/office/drawing/2014/main" id="{B64BEAE0-5023-DDE7-FEE8-7717DF96F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B88216B-5CE3-C9B3-896A-5C68FF2A4B35}"/>
              </a:ext>
            </a:extLst>
          </p:cNvPr>
          <p:cNvSpPr txBox="1"/>
          <p:nvPr/>
        </p:nvSpPr>
        <p:spPr>
          <a:xfrm>
            <a:off x="11907454" y="6481180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CA98C3F-13D7-2A3B-7D10-F7FFE243BDE5}"/>
              </a:ext>
            </a:extLst>
          </p:cNvPr>
          <p:cNvSpPr txBox="1"/>
          <p:nvPr/>
        </p:nvSpPr>
        <p:spPr>
          <a:xfrm>
            <a:off x="2075669" y="361084"/>
            <a:ext cx="804066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Problem 2 : Unprofitable Sub-Categories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ADF9C0B-FFCB-DD2D-219A-4D4E69632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441570-D399-8196-9A7E-33A9204C5F97}"/>
              </a:ext>
            </a:extLst>
          </p:cNvPr>
          <p:cNvSpPr txBox="1"/>
          <p:nvPr/>
        </p:nvSpPr>
        <p:spPr>
          <a:xfrm>
            <a:off x="229268" y="1532226"/>
            <a:ext cx="6102220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Insight: Tables, Bookcases, Supplies show negative profit margins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Action Plan: Review pricing, discontinue low-margin products, bundle with profitable ones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24FCCC6-A475-A427-2259-7A275DF4A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61CA5F-7CAC-00D6-A782-3F17349E1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4484" y="1088523"/>
            <a:ext cx="4308448" cy="521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375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29CB3B-AA93-1D35-C8D3-B0F68C2D5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FF2B5EF4-FFF2-40B4-BE49-F238E27FC236}">
                <a16:creationId xmlns:a16="http://schemas.microsoft.com/office/drawing/2014/main" id="{D0748CFF-B2FD-CCF9-F9AC-0AB4D9463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9CD63F4-EE32-E3CD-4B19-4184E3ACFA27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69A5228-156C-9439-BF2E-8CAEEA51667B}"/>
              </a:ext>
            </a:extLst>
          </p:cNvPr>
          <p:cNvSpPr txBox="1"/>
          <p:nvPr/>
        </p:nvSpPr>
        <p:spPr>
          <a:xfrm>
            <a:off x="2860339" y="361084"/>
            <a:ext cx="647132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Problem 3 : Regional Imbalance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B65B904-AE7A-9BD1-7B00-F1FAF520B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B7927D-452D-3E29-CB55-A2A563E800DB}"/>
              </a:ext>
            </a:extLst>
          </p:cNvPr>
          <p:cNvSpPr txBox="1"/>
          <p:nvPr/>
        </p:nvSpPr>
        <p:spPr>
          <a:xfrm>
            <a:off x="229268" y="1532226"/>
            <a:ext cx="5634483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Insight: East &amp; West performs best, Central &amp; South underperform.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Solution: Improve marketing and supply in low-performing regions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B331360-8111-173A-FC43-9CCDCD976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0D091A-37A5-4821-6CC7-C7B88ABE4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636" y="2421264"/>
            <a:ext cx="5634483" cy="201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40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val 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43776" y="2225546"/>
            <a:ext cx="2367224" cy="2367218"/>
          </a:xfrm>
          <a:prstGeom prst="ellipse">
            <a:avLst/>
          </a:prstGeom>
          <a:solidFill>
            <a:srgbClr val="66718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40290"/>
            <a:ext cx="11025188" cy="50668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29561" y="2611330"/>
            <a:ext cx="1595654" cy="1595650"/>
          </a:xfrm>
          <a:prstGeom prst="ellipse">
            <a:avLst/>
          </a:prstGeom>
          <a:solidFill>
            <a:srgbClr val="30353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 descr="This is an icon of a trophy."/>
          <p:cNvGrpSpPr/>
          <p:nvPr/>
        </p:nvGrpSpPr>
        <p:grpSpPr>
          <a:xfrm>
            <a:off x="10299341" y="3028467"/>
            <a:ext cx="656095" cy="761376"/>
            <a:chOff x="-1892703" y="1944681"/>
            <a:chExt cx="3284538" cy="3811588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-1892703" y="1944681"/>
              <a:ext cx="3284538" cy="3811588"/>
            </a:xfrm>
            <a:custGeom>
              <a:avLst/>
              <a:gdLst>
                <a:gd name="T0" fmla="*/ 1611 w 1764"/>
                <a:gd name="T1" fmla="*/ 145 h 2048"/>
                <a:gd name="T2" fmla="*/ 1468 w 1764"/>
                <a:gd name="T3" fmla="*/ 100 h 2048"/>
                <a:gd name="T4" fmla="*/ 397 w 1764"/>
                <a:gd name="T5" fmla="*/ 0 h 2048"/>
                <a:gd name="T6" fmla="*/ 296 w 1764"/>
                <a:gd name="T7" fmla="*/ 145 h 2048"/>
                <a:gd name="T8" fmla="*/ 40 w 1764"/>
                <a:gd name="T9" fmla="*/ 197 h 2048"/>
                <a:gd name="T10" fmla="*/ 397 w 1764"/>
                <a:gd name="T11" fmla="*/ 863 h 2048"/>
                <a:gd name="T12" fmla="*/ 735 w 1764"/>
                <a:gd name="T13" fmla="*/ 1251 h 2048"/>
                <a:gd name="T14" fmla="*/ 567 w 1764"/>
                <a:gd name="T15" fmla="*/ 1483 h 2048"/>
                <a:gd name="T16" fmla="*/ 531 w 1764"/>
                <a:gd name="T17" fmla="*/ 1746 h 2048"/>
                <a:gd name="T18" fmla="*/ 301 w 1764"/>
                <a:gd name="T19" fmla="*/ 1888 h 2048"/>
                <a:gd name="T20" fmla="*/ 348 w 1764"/>
                <a:gd name="T21" fmla="*/ 2048 h 2048"/>
                <a:gd name="T22" fmla="*/ 1468 w 1764"/>
                <a:gd name="T23" fmla="*/ 2001 h 2048"/>
                <a:gd name="T24" fmla="*/ 1325 w 1764"/>
                <a:gd name="T25" fmla="*/ 1746 h 2048"/>
                <a:gd name="T26" fmla="*/ 1237 w 1764"/>
                <a:gd name="T27" fmla="*/ 1529 h 2048"/>
                <a:gd name="T28" fmla="*/ 1200 w 1764"/>
                <a:gd name="T29" fmla="*/ 1482 h 2048"/>
                <a:gd name="T30" fmla="*/ 1303 w 1764"/>
                <a:gd name="T31" fmla="*/ 992 h 2048"/>
                <a:gd name="T32" fmla="*/ 1757 w 1764"/>
                <a:gd name="T33" fmla="*/ 316 h 2048"/>
                <a:gd name="T34" fmla="*/ 101 w 1764"/>
                <a:gd name="T35" fmla="*/ 301 h 2048"/>
                <a:gd name="T36" fmla="*/ 153 w 1764"/>
                <a:gd name="T37" fmla="*/ 240 h 2048"/>
                <a:gd name="T38" fmla="*/ 296 w 1764"/>
                <a:gd name="T39" fmla="*/ 327 h 2048"/>
                <a:gd name="T40" fmla="*/ 101 w 1764"/>
                <a:gd name="T41" fmla="*/ 301 h 2048"/>
                <a:gd name="T42" fmla="*/ 1373 w 1764"/>
                <a:gd name="T43" fmla="*/ 1888 h 2048"/>
                <a:gd name="T44" fmla="*/ 396 w 1764"/>
                <a:gd name="T45" fmla="*/ 1953 h 2048"/>
                <a:gd name="T46" fmla="*/ 443 w 1764"/>
                <a:gd name="T47" fmla="*/ 1841 h 2048"/>
                <a:gd name="T48" fmla="*/ 1143 w 1764"/>
                <a:gd name="T49" fmla="*/ 1576 h 2048"/>
                <a:gd name="T50" fmla="*/ 626 w 1764"/>
                <a:gd name="T51" fmla="*/ 1746 h 2048"/>
                <a:gd name="T52" fmla="*/ 1143 w 1764"/>
                <a:gd name="T53" fmla="*/ 1576 h 2048"/>
                <a:gd name="T54" fmla="*/ 782 w 1764"/>
                <a:gd name="T55" fmla="*/ 1439 h 2048"/>
                <a:gd name="T56" fmla="*/ 882 w 1764"/>
                <a:gd name="T57" fmla="*/ 1280 h 2048"/>
                <a:gd name="T58" fmla="*/ 1019 w 1764"/>
                <a:gd name="T59" fmla="*/ 1481 h 2048"/>
                <a:gd name="T60" fmla="*/ 1373 w 1764"/>
                <a:gd name="T61" fmla="*/ 327 h 2048"/>
                <a:gd name="T62" fmla="*/ 882 w 1764"/>
                <a:gd name="T63" fmla="*/ 1186 h 2048"/>
                <a:gd name="T64" fmla="*/ 391 w 1764"/>
                <a:gd name="T65" fmla="*/ 327 h 2048"/>
                <a:gd name="T66" fmla="*/ 397 w 1764"/>
                <a:gd name="T67" fmla="*/ 95 h 2048"/>
                <a:gd name="T68" fmla="*/ 1373 w 1764"/>
                <a:gd name="T69" fmla="*/ 100 h 2048"/>
                <a:gd name="T70" fmla="*/ 1663 w 1764"/>
                <a:gd name="T71" fmla="*/ 301 h 2048"/>
                <a:gd name="T72" fmla="*/ 1468 w 1764"/>
                <a:gd name="T73" fmla="*/ 327 h 2048"/>
                <a:gd name="T74" fmla="*/ 1611 w 1764"/>
                <a:gd name="T75" fmla="*/ 240 h 2048"/>
                <a:gd name="T76" fmla="*/ 1663 w 1764"/>
                <a:gd name="T77" fmla="*/ 301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64" h="2048">
                  <a:moveTo>
                    <a:pt x="1724" y="197"/>
                  </a:moveTo>
                  <a:cubicBezTo>
                    <a:pt x="1696" y="164"/>
                    <a:pt x="1654" y="145"/>
                    <a:pt x="1611" y="145"/>
                  </a:cubicBezTo>
                  <a:cubicBezTo>
                    <a:pt x="1468" y="145"/>
                    <a:pt x="1468" y="145"/>
                    <a:pt x="1468" y="145"/>
                  </a:cubicBezTo>
                  <a:cubicBezTo>
                    <a:pt x="1468" y="100"/>
                    <a:pt x="1468" y="100"/>
                    <a:pt x="1468" y="100"/>
                  </a:cubicBezTo>
                  <a:cubicBezTo>
                    <a:pt x="1468" y="45"/>
                    <a:pt x="1423" y="0"/>
                    <a:pt x="1367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341" y="0"/>
                    <a:pt x="296" y="45"/>
                    <a:pt x="296" y="100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10" y="145"/>
                    <a:pt x="68" y="164"/>
                    <a:pt x="40" y="197"/>
                  </a:cubicBezTo>
                  <a:cubicBezTo>
                    <a:pt x="12" y="230"/>
                    <a:pt x="0" y="274"/>
                    <a:pt x="7" y="316"/>
                  </a:cubicBezTo>
                  <a:cubicBezTo>
                    <a:pt x="45" y="547"/>
                    <a:pt x="190" y="751"/>
                    <a:pt x="397" y="863"/>
                  </a:cubicBezTo>
                  <a:cubicBezTo>
                    <a:pt x="416" y="909"/>
                    <a:pt x="437" y="952"/>
                    <a:pt x="461" y="992"/>
                  </a:cubicBezTo>
                  <a:cubicBezTo>
                    <a:pt x="537" y="1120"/>
                    <a:pt x="631" y="1208"/>
                    <a:pt x="735" y="1251"/>
                  </a:cubicBezTo>
                  <a:cubicBezTo>
                    <a:pt x="746" y="1357"/>
                    <a:pt x="675" y="1458"/>
                    <a:pt x="568" y="1482"/>
                  </a:cubicBezTo>
                  <a:cubicBezTo>
                    <a:pt x="568" y="1483"/>
                    <a:pt x="568" y="1483"/>
                    <a:pt x="567" y="1483"/>
                  </a:cubicBezTo>
                  <a:cubicBezTo>
                    <a:pt x="547" y="1488"/>
                    <a:pt x="531" y="1506"/>
                    <a:pt x="531" y="1529"/>
                  </a:cubicBezTo>
                  <a:cubicBezTo>
                    <a:pt x="531" y="1746"/>
                    <a:pt x="531" y="1746"/>
                    <a:pt x="531" y="1746"/>
                  </a:cubicBezTo>
                  <a:cubicBezTo>
                    <a:pt x="443" y="1746"/>
                    <a:pt x="443" y="1746"/>
                    <a:pt x="443" y="1746"/>
                  </a:cubicBezTo>
                  <a:cubicBezTo>
                    <a:pt x="365" y="1746"/>
                    <a:pt x="301" y="1810"/>
                    <a:pt x="301" y="1888"/>
                  </a:cubicBezTo>
                  <a:cubicBezTo>
                    <a:pt x="301" y="2001"/>
                    <a:pt x="301" y="2001"/>
                    <a:pt x="301" y="2001"/>
                  </a:cubicBezTo>
                  <a:cubicBezTo>
                    <a:pt x="301" y="2027"/>
                    <a:pt x="322" y="2048"/>
                    <a:pt x="348" y="2048"/>
                  </a:cubicBezTo>
                  <a:cubicBezTo>
                    <a:pt x="1420" y="2048"/>
                    <a:pt x="1420" y="2048"/>
                    <a:pt x="1420" y="2048"/>
                  </a:cubicBezTo>
                  <a:cubicBezTo>
                    <a:pt x="1446" y="2048"/>
                    <a:pt x="1468" y="2027"/>
                    <a:pt x="1468" y="2001"/>
                  </a:cubicBezTo>
                  <a:cubicBezTo>
                    <a:pt x="1468" y="1888"/>
                    <a:pt x="1468" y="1888"/>
                    <a:pt x="1468" y="1888"/>
                  </a:cubicBezTo>
                  <a:cubicBezTo>
                    <a:pt x="1468" y="1810"/>
                    <a:pt x="1404" y="1746"/>
                    <a:pt x="1325" y="1746"/>
                  </a:cubicBezTo>
                  <a:cubicBezTo>
                    <a:pt x="1237" y="1746"/>
                    <a:pt x="1237" y="1746"/>
                    <a:pt x="1237" y="1746"/>
                  </a:cubicBezTo>
                  <a:cubicBezTo>
                    <a:pt x="1237" y="1529"/>
                    <a:pt x="1237" y="1529"/>
                    <a:pt x="1237" y="1529"/>
                  </a:cubicBezTo>
                  <a:cubicBezTo>
                    <a:pt x="1237" y="1506"/>
                    <a:pt x="1222" y="1488"/>
                    <a:pt x="1201" y="1483"/>
                  </a:cubicBezTo>
                  <a:cubicBezTo>
                    <a:pt x="1201" y="1483"/>
                    <a:pt x="1201" y="1483"/>
                    <a:pt x="1200" y="1482"/>
                  </a:cubicBezTo>
                  <a:cubicBezTo>
                    <a:pt x="1093" y="1458"/>
                    <a:pt x="1022" y="1356"/>
                    <a:pt x="1033" y="1249"/>
                  </a:cubicBezTo>
                  <a:cubicBezTo>
                    <a:pt x="1136" y="1205"/>
                    <a:pt x="1228" y="1118"/>
                    <a:pt x="1303" y="992"/>
                  </a:cubicBezTo>
                  <a:cubicBezTo>
                    <a:pt x="1327" y="952"/>
                    <a:pt x="1349" y="909"/>
                    <a:pt x="1367" y="863"/>
                  </a:cubicBezTo>
                  <a:cubicBezTo>
                    <a:pt x="1574" y="751"/>
                    <a:pt x="1719" y="547"/>
                    <a:pt x="1757" y="316"/>
                  </a:cubicBezTo>
                  <a:cubicBezTo>
                    <a:pt x="1764" y="274"/>
                    <a:pt x="1752" y="230"/>
                    <a:pt x="1724" y="197"/>
                  </a:cubicBezTo>
                  <a:close/>
                  <a:moveTo>
                    <a:pt x="101" y="301"/>
                  </a:moveTo>
                  <a:cubicBezTo>
                    <a:pt x="98" y="286"/>
                    <a:pt x="102" y="271"/>
                    <a:pt x="112" y="259"/>
                  </a:cubicBezTo>
                  <a:cubicBezTo>
                    <a:pt x="123" y="247"/>
                    <a:pt x="138" y="240"/>
                    <a:pt x="153" y="240"/>
                  </a:cubicBezTo>
                  <a:cubicBezTo>
                    <a:pt x="296" y="240"/>
                    <a:pt x="296" y="240"/>
                    <a:pt x="296" y="240"/>
                  </a:cubicBezTo>
                  <a:cubicBezTo>
                    <a:pt x="296" y="327"/>
                    <a:pt x="296" y="327"/>
                    <a:pt x="296" y="327"/>
                  </a:cubicBezTo>
                  <a:cubicBezTo>
                    <a:pt x="296" y="464"/>
                    <a:pt x="314" y="596"/>
                    <a:pt x="347" y="718"/>
                  </a:cubicBezTo>
                  <a:cubicBezTo>
                    <a:pt x="217" y="615"/>
                    <a:pt x="127" y="466"/>
                    <a:pt x="101" y="301"/>
                  </a:cubicBezTo>
                  <a:close/>
                  <a:moveTo>
                    <a:pt x="1325" y="1841"/>
                  </a:moveTo>
                  <a:cubicBezTo>
                    <a:pt x="1352" y="1841"/>
                    <a:pt x="1373" y="1862"/>
                    <a:pt x="1373" y="1888"/>
                  </a:cubicBezTo>
                  <a:cubicBezTo>
                    <a:pt x="1373" y="1953"/>
                    <a:pt x="1373" y="1953"/>
                    <a:pt x="1373" y="1953"/>
                  </a:cubicBezTo>
                  <a:cubicBezTo>
                    <a:pt x="396" y="1953"/>
                    <a:pt x="396" y="1953"/>
                    <a:pt x="396" y="1953"/>
                  </a:cubicBezTo>
                  <a:cubicBezTo>
                    <a:pt x="396" y="1888"/>
                    <a:pt x="396" y="1888"/>
                    <a:pt x="396" y="1888"/>
                  </a:cubicBezTo>
                  <a:cubicBezTo>
                    <a:pt x="396" y="1862"/>
                    <a:pt x="417" y="1841"/>
                    <a:pt x="443" y="1841"/>
                  </a:cubicBezTo>
                  <a:lnTo>
                    <a:pt x="1325" y="1841"/>
                  </a:lnTo>
                  <a:close/>
                  <a:moveTo>
                    <a:pt x="1143" y="1576"/>
                  </a:moveTo>
                  <a:cubicBezTo>
                    <a:pt x="1143" y="1746"/>
                    <a:pt x="1143" y="1746"/>
                    <a:pt x="1143" y="1746"/>
                  </a:cubicBezTo>
                  <a:cubicBezTo>
                    <a:pt x="626" y="1746"/>
                    <a:pt x="626" y="1746"/>
                    <a:pt x="626" y="1746"/>
                  </a:cubicBezTo>
                  <a:cubicBezTo>
                    <a:pt x="626" y="1576"/>
                    <a:pt x="626" y="1576"/>
                    <a:pt x="626" y="1576"/>
                  </a:cubicBezTo>
                  <a:lnTo>
                    <a:pt x="1143" y="1576"/>
                  </a:lnTo>
                  <a:close/>
                  <a:moveTo>
                    <a:pt x="750" y="1481"/>
                  </a:moveTo>
                  <a:cubicBezTo>
                    <a:pt x="762" y="1468"/>
                    <a:pt x="773" y="1454"/>
                    <a:pt x="782" y="1439"/>
                  </a:cubicBezTo>
                  <a:cubicBezTo>
                    <a:pt x="814" y="1390"/>
                    <a:pt x="830" y="1334"/>
                    <a:pt x="831" y="1277"/>
                  </a:cubicBezTo>
                  <a:cubicBezTo>
                    <a:pt x="848" y="1279"/>
                    <a:pt x="865" y="1280"/>
                    <a:pt x="882" y="1280"/>
                  </a:cubicBezTo>
                  <a:cubicBezTo>
                    <a:pt x="901" y="1280"/>
                    <a:pt x="919" y="1279"/>
                    <a:pt x="937" y="1276"/>
                  </a:cubicBezTo>
                  <a:cubicBezTo>
                    <a:pt x="939" y="1353"/>
                    <a:pt x="968" y="1426"/>
                    <a:pt x="1019" y="1481"/>
                  </a:cubicBezTo>
                  <a:cubicBezTo>
                    <a:pt x="750" y="1481"/>
                    <a:pt x="750" y="1481"/>
                    <a:pt x="750" y="1481"/>
                  </a:cubicBezTo>
                  <a:close/>
                  <a:moveTo>
                    <a:pt x="1373" y="327"/>
                  </a:moveTo>
                  <a:cubicBezTo>
                    <a:pt x="1373" y="561"/>
                    <a:pt x="1319" y="780"/>
                    <a:pt x="1222" y="943"/>
                  </a:cubicBezTo>
                  <a:cubicBezTo>
                    <a:pt x="1129" y="1100"/>
                    <a:pt x="1008" y="1186"/>
                    <a:pt x="882" y="1186"/>
                  </a:cubicBezTo>
                  <a:cubicBezTo>
                    <a:pt x="756" y="1186"/>
                    <a:pt x="635" y="1100"/>
                    <a:pt x="542" y="943"/>
                  </a:cubicBezTo>
                  <a:cubicBezTo>
                    <a:pt x="445" y="780"/>
                    <a:pt x="391" y="561"/>
                    <a:pt x="391" y="327"/>
                  </a:cubicBezTo>
                  <a:cubicBezTo>
                    <a:pt x="391" y="100"/>
                    <a:pt x="391" y="100"/>
                    <a:pt x="391" y="100"/>
                  </a:cubicBezTo>
                  <a:cubicBezTo>
                    <a:pt x="391" y="97"/>
                    <a:pt x="394" y="95"/>
                    <a:pt x="397" y="95"/>
                  </a:cubicBezTo>
                  <a:cubicBezTo>
                    <a:pt x="1367" y="95"/>
                    <a:pt x="1367" y="95"/>
                    <a:pt x="1367" y="95"/>
                  </a:cubicBezTo>
                  <a:cubicBezTo>
                    <a:pt x="1370" y="95"/>
                    <a:pt x="1373" y="97"/>
                    <a:pt x="1373" y="100"/>
                  </a:cubicBezTo>
                  <a:lnTo>
                    <a:pt x="1373" y="327"/>
                  </a:lnTo>
                  <a:close/>
                  <a:moveTo>
                    <a:pt x="1663" y="301"/>
                  </a:moveTo>
                  <a:cubicBezTo>
                    <a:pt x="1637" y="466"/>
                    <a:pt x="1547" y="615"/>
                    <a:pt x="1417" y="718"/>
                  </a:cubicBezTo>
                  <a:cubicBezTo>
                    <a:pt x="1450" y="596"/>
                    <a:pt x="1468" y="464"/>
                    <a:pt x="1468" y="327"/>
                  </a:cubicBezTo>
                  <a:cubicBezTo>
                    <a:pt x="1468" y="240"/>
                    <a:pt x="1468" y="240"/>
                    <a:pt x="1468" y="240"/>
                  </a:cubicBezTo>
                  <a:cubicBezTo>
                    <a:pt x="1611" y="240"/>
                    <a:pt x="1611" y="240"/>
                    <a:pt x="1611" y="240"/>
                  </a:cubicBezTo>
                  <a:cubicBezTo>
                    <a:pt x="1626" y="240"/>
                    <a:pt x="1641" y="247"/>
                    <a:pt x="1652" y="259"/>
                  </a:cubicBezTo>
                  <a:cubicBezTo>
                    <a:pt x="1662" y="271"/>
                    <a:pt x="1666" y="286"/>
                    <a:pt x="1663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-795744" y="2462202"/>
              <a:ext cx="1090612" cy="1039809"/>
            </a:xfrm>
            <a:custGeom>
              <a:avLst/>
              <a:gdLst>
                <a:gd name="T0" fmla="*/ 581 w 586"/>
                <a:gd name="T1" fmla="*/ 209 h 559"/>
                <a:gd name="T2" fmla="*/ 543 w 586"/>
                <a:gd name="T3" fmla="*/ 176 h 559"/>
                <a:gd name="T4" fmla="*/ 399 w 586"/>
                <a:gd name="T5" fmla="*/ 156 h 559"/>
                <a:gd name="T6" fmla="*/ 336 w 586"/>
                <a:gd name="T7" fmla="*/ 26 h 559"/>
                <a:gd name="T8" fmla="*/ 293 w 586"/>
                <a:gd name="T9" fmla="*/ 0 h 559"/>
                <a:gd name="T10" fmla="*/ 250 w 586"/>
                <a:gd name="T11" fmla="*/ 26 h 559"/>
                <a:gd name="T12" fmla="*/ 187 w 586"/>
                <a:gd name="T13" fmla="*/ 156 h 559"/>
                <a:gd name="T14" fmla="*/ 44 w 586"/>
                <a:gd name="T15" fmla="*/ 176 h 559"/>
                <a:gd name="T16" fmla="*/ 5 w 586"/>
                <a:gd name="T17" fmla="*/ 209 h 559"/>
                <a:gd name="T18" fmla="*/ 17 w 586"/>
                <a:gd name="T19" fmla="*/ 257 h 559"/>
                <a:gd name="T20" fmla="*/ 121 w 586"/>
                <a:gd name="T21" fmla="*/ 358 h 559"/>
                <a:gd name="T22" fmla="*/ 96 w 586"/>
                <a:gd name="T23" fmla="*/ 501 h 559"/>
                <a:gd name="T24" fmla="*/ 115 w 586"/>
                <a:gd name="T25" fmla="*/ 547 h 559"/>
                <a:gd name="T26" fmla="*/ 165 w 586"/>
                <a:gd name="T27" fmla="*/ 551 h 559"/>
                <a:gd name="T28" fmla="*/ 293 w 586"/>
                <a:gd name="T29" fmla="*/ 483 h 559"/>
                <a:gd name="T30" fmla="*/ 421 w 586"/>
                <a:gd name="T31" fmla="*/ 551 h 559"/>
                <a:gd name="T32" fmla="*/ 443 w 586"/>
                <a:gd name="T33" fmla="*/ 556 h 559"/>
                <a:gd name="T34" fmla="*/ 471 w 586"/>
                <a:gd name="T35" fmla="*/ 547 h 559"/>
                <a:gd name="T36" fmla="*/ 490 w 586"/>
                <a:gd name="T37" fmla="*/ 501 h 559"/>
                <a:gd name="T38" fmla="*/ 465 w 586"/>
                <a:gd name="T39" fmla="*/ 358 h 559"/>
                <a:gd name="T40" fmla="*/ 569 w 586"/>
                <a:gd name="T41" fmla="*/ 257 h 559"/>
                <a:gd name="T42" fmla="*/ 581 w 586"/>
                <a:gd name="T43" fmla="*/ 209 h 559"/>
                <a:gd name="T44" fmla="*/ 381 w 586"/>
                <a:gd name="T45" fmla="*/ 308 h 559"/>
                <a:gd name="T46" fmla="*/ 368 w 586"/>
                <a:gd name="T47" fmla="*/ 350 h 559"/>
                <a:gd name="T48" fmla="*/ 380 w 586"/>
                <a:gd name="T49" fmla="*/ 422 h 559"/>
                <a:gd name="T50" fmla="*/ 315 w 586"/>
                <a:gd name="T51" fmla="*/ 388 h 559"/>
                <a:gd name="T52" fmla="*/ 293 w 586"/>
                <a:gd name="T53" fmla="*/ 382 h 559"/>
                <a:gd name="T54" fmla="*/ 271 w 586"/>
                <a:gd name="T55" fmla="*/ 388 h 559"/>
                <a:gd name="T56" fmla="*/ 206 w 586"/>
                <a:gd name="T57" fmla="*/ 422 h 559"/>
                <a:gd name="T58" fmla="*/ 218 w 586"/>
                <a:gd name="T59" fmla="*/ 350 h 559"/>
                <a:gd name="T60" fmla="*/ 205 w 586"/>
                <a:gd name="T61" fmla="*/ 308 h 559"/>
                <a:gd name="T62" fmla="*/ 152 w 586"/>
                <a:gd name="T63" fmla="*/ 256 h 559"/>
                <a:gd name="T64" fmla="*/ 225 w 586"/>
                <a:gd name="T65" fmla="*/ 246 h 559"/>
                <a:gd name="T66" fmla="*/ 261 w 586"/>
                <a:gd name="T67" fmla="*/ 220 h 559"/>
                <a:gd name="T68" fmla="*/ 293 w 586"/>
                <a:gd name="T69" fmla="*/ 154 h 559"/>
                <a:gd name="T70" fmla="*/ 325 w 586"/>
                <a:gd name="T71" fmla="*/ 220 h 559"/>
                <a:gd name="T72" fmla="*/ 361 w 586"/>
                <a:gd name="T73" fmla="*/ 246 h 559"/>
                <a:gd name="T74" fmla="*/ 434 w 586"/>
                <a:gd name="T75" fmla="*/ 256 h 559"/>
                <a:gd name="T76" fmla="*/ 381 w 586"/>
                <a:gd name="T77" fmla="*/ 308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6" h="559">
                  <a:moveTo>
                    <a:pt x="581" y="209"/>
                  </a:moveTo>
                  <a:cubicBezTo>
                    <a:pt x="575" y="191"/>
                    <a:pt x="560" y="179"/>
                    <a:pt x="543" y="176"/>
                  </a:cubicBezTo>
                  <a:cubicBezTo>
                    <a:pt x="399" y="156"/>
                    <a:pt x="399" y="156"/>
                    <a:pt x="399" y="15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28" y="10"/>
                    <a:pt x="311" y="0"/>
                    <a:pt x="293" y="0"/>
                  </a:cubicBezTo>
                  <a:cubicBezTo>
                    <a:pt x="275" y="0"/>
                    <a:pt x="258" y="10"/>
                    <a:pt x="250" y="26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44" y="176"/>
                    <a:pt x="44" y="176"/>
                    <a:pt x="44" y="176"/>
                  </a:cubicBezTo>
                  <a:cubicBezTo>
                    <a:pt x="26" y="179"/>
                    <a:pt x="11" y="191"/>
                    <a:pt x="5" y="209"/>
                  </a:cubicBezTo>
                  <a:cubicBezTo>
                    <a:pt x="0" y="226"/>
                    <a:pt x="4" y="245"/>
                    <a:pt x="17" y="257"/>
                  </a:cubicBezTo>
                  <a:cubicBezTo>
                    <a:pt x="121" y="358"/>
                    <a:pt x="121" y="358"/>
                    <a:pt x="121" y="358"/>
                  </a:cubicBezTo>
                  <a:cubicBezTo>
                    <a:pt x="96" y="501"/>
                    <a:pt x="96" y="501"/>
                    <a:pt x="96" y="501"/>
                  </a:cubicBezTo>
                  <a:cubicBezTo>
                    <a:pt x="93" y="518"/>
                    <a:pt x="101" y="536"/>
                    <a:pt x="115" y="547"/>
                  </a:cubicBezTo>
                  <a:cubicBezTo>
                    <a:pt x="130" y="558"/>
                    <a:pt x="149" y="559"/>
                    <a:pt x="165" y="551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421" y="551"/>
                    <a:pt x="421" y="551"/>
                    <a:pt x="421" y="551"/>
                  </a:cubicBezTo>
                  <a:cubicBezTo>
                    <a:pt x="428" y="554"/>
                    <a:pt x="435" y="556"/>
                    <a:pt x="443" y="556"/>
                  </a:cubicBezTo>
                  <a:cubicBezTo>
                    <a:pt x="453" y="556"/>
                    <a:pt x="463" y="553"/>
                    <a:pt x="471" y="547"/>
                  </a:cubicBezTo>
                  <a:cubicBezTo>
                    <a:pt x="485" y="536"/>
                    <a:pt x="493" y="518"/>
                    <a:pt x="490" y="501"/>
                  </a:cubicBezTo>
                  <a:cubicBezTo>
                    <a:pt x="465" y="358"/>
                    <a:pt x="465" y="358"/>
                    <a:pt x="465" y="358"/>
                  </a:cubicBezTo>
                  <a:cubicBezTo>
                    <a:pt x="569" y="257"/>
                    <a:pt x="569" y="257"/>
                    <a:pt x="569" y="257"/>
                  </a:cubicBezTo>
                  <a:cubicBezTo>
                    <a:pt x="582" y="245"/>
                    <a:pt x="586" y="226"/>
                    <a:pt x="581" y="209"/>
                  </a:cubicBezTo>
                  <a:close/>
                  <a:moveTo>
                    <a:pt x="381" y="308"/>
                  </a:moveTo>
                  <a:cubicBezTo>
                    <a:pt x="370" y="319"/>
                    <a:pt x="365" y="334"/>
                    <a:pt x="368" y="350"/>
                  </a:cubicBezTo>
                  <a:cubicBezTo>
                    <a:pt x="380" y="422"/>
                    <a:pt x="380" y="422"/>
                    <a:pt x="380" y="422"/>
                  </a:cubicBezTo>
                  <a:cubicBezTo>
                    <a:pt x="315" y="388"/>
                    <a:pt x="315" y="388"/>
                    <a:pt x="315" y="388"/>
                  </a:cubicBezTo>
                  <a:cubicBezTo>
                    <a:pt x="308" y="384"/>
                    <a:pt x="301" y="382"/>
                    <a:pt x="293" y="382"/>
                  </a:cubicBezTo>
                  <a:cubicBezTo>
                    <a:pt x="285" y="382"/>
                    <a:pt x="278" y="384"/>
                    <a:pt x="271" y="388"/>
                  </a:cubicBezTo>
                  <a:cubicBezTo>
                    <a:pt x="206" y="422"/>
                    <a:pt x="206" y="422"/>
                    <a:pt x="206" y="422"/>
                  </a:cubicBezTo>
                  <a:cubicBezTo>
                    <a:pt x="218" y="350"/>
                    <a:pt x="218" y="350"/>
                    <a:pt x="218" y="350"/>
                  </a:cubicBezTo>
                  <a:cubicBezTo>
                    <a:pt x="221" y="334"/>
                    <a:pt x="216" y="319"/>
                    <a:pt x="205" y="308"/>
                  </a:cubicBezTo>
                  <a:cubicBezTo>
                    <a:pt x="152" y="256"/>
                    <a:pt x="152" y="256"/>
                    <a:pt x="152" y="256"/>
                  </a:cubicBezTo>
                  <a:cubicBezTo>
                    <a:pt x="225" y="246"/>
                    <a:pt x="225" y="246"/>
                    <a:pt x="225" y="246"/>
                  </a:cubicBezTo>
                  <a:cubicBezTo>
                    <a:pt x="240" y="244"/>
                    <a:pt x="254" y="234"/>
                    <a:pt x="261" y="220"/>
                  </a:cubicBezTo>
                  <a:cubicBezTo>
                    <a:pt x="293" y="154"/>
                    <a:pt x="293" y="154"/>
                    <a:pt x="293" y="154"/>
                  </a:cubicBezTo>
                  <a:cubicBezTo>
                    <a:pt x="325" y="220"/>
                    <a:pt x="325" y="220"/>
                    <a:pt x="325" y="220"/>
                  </a:cubicBezTo>
                  <a:cubicBezTo>
                    <a:pt x="332" y="234"/>
                    <a:pt x="346" y="244"/>
                    <a:pt x="361" y="246"/>
                  </a:cubicBezTo>
                  <a:cubicBezTo>
                    <a:pt x="434" y="256"/>
                    <a:pt x="434" y="256"/>
                    <a:pt x="434" y="256"/>
                  </a:cubicBezTo>
                  <a:lnTo>
                    <a:pt x="381" y="3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7" name="Straight Connector 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29776" y="3596184"/>
            <a:ext cx="0" cy="705734"/>
          </a:xfrm>
          <a:prstGeom prst="line">
            <a:avLst/>
          </a:prstGeom>
          <a:ln w="19050">
            <a:solidFill>
              <a:srgbClr val="43CD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7178775" y="4412356"/>
            <a:ext cx="170200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43CDD9"/>
                </a:solidFill>
              </a:rPr>
              <a:t>Enhance regional sales</a:t>
            </a:r>
          </a:p>
        </p:txBody>
      </p:sp>
      <p:sp>
        <p:nvSpPr>
          <p:cNvPr id="73" name="Oval 7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14576" y="3174046"/>
            <a:ext cx="630400" cy="630398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1" name="Group 80" descr="This is an icon of a calendar. "/>
          <p:cNvGrpSpPr/>
          <p:nvPr/>
        </p:nvGrpSpPr>
        <p:grpSpPr>
          <a:xfrm>
            <a:off x="7899149" y="3358618"/>
            <a:ext cx="261254" cy="261255"/>
            <a:chOff x="8208963" y="3762375"/>
            <a:chExt cx="306387" cy="306388"/>
          </a:xfrm>
        </p:grpSpPr>
        <p:sp>
          <p:nvSpPr>
            <p:cNvPr id="82" name="Freeform 27"/>
            <p:cNvSpPr>
              <a:spLocks/>
            </p:cNvSpPr>
            <p:nvPr/>
          </p:nvSpPr>
          <p:spPr bwMode="auto">
            <a:xfrm>
              <a:off x="8424863" y="3943350"/>
              <a:ext cx="53975" cy="53975"/>
            </a:xfrm>
            <a:custGeom>
              <a:avLst/>
              <a:gdLst>
                <a:gd name="T0" fmla="*/ 300 w 360"/>
                <a:gd name="T1" fmla="*/ 240 h 360"/>
                <a:gd name="T2" fmla="*/ 120 w 360"/>
                <a:gd name="T3" fmla="*/ 240 h 360"/>
                <a:gd name="T4" fmla="*/ 120 w 360"/>
                <a:gd name="T5" fmla="*/ 60 h 360"/>
                <a:gd name="T6" fmla="*/ 60 w 360"/>
                <a:gd name="T7" fmla="*/ 0 h 360"/>
                <a:gd name="T8" fmla="*/ 0 w 360"/>
                <a:gd name="T9" fmla="*/ 60 h 360"/>
                <a:gd name="T10" fmla="*/ 0 w 360"/>
                <a:gd name="T11" fmla="*/ 300 h 360"/>
                <a:gd name="T12" fmla="*/ 60 w 360"/>
                <a:gd name="T13" fmla="*/ 360 h 360"/>
                <a:gd name="T14" fmla="*/ 300 w 360"/>
                <a:gd name="T15" fmla="*/ 360 h 360"/>
                <a:gd name="T16" fmla="*/ 360 w 360"/>
                <a:gd name="T17" fmla="*/ 300 h 360"/>
                <a:gd name="T18" fmla="*/ 300 w 360"/>
                <a:gd name="T19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0">
                  <a:moveTo>
                    <a:pt x="300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0" y="333"/>
                    <a:pt x="27" y="360"/>
                    <a:pt x="60" y="360"/>
                  </a:cubicBezTo>
                  <a:cubicBezTo>
                    <a:pt x="300" y="360"/>
                    <a:pt x="300" y="360"/>
                    <a:pt x="300" y="360"/>
                  </a:cubicBezTo>
                  <a:cubicBezTo>
                    <a:pt x="333" y="360"/>
                    <a:pt x="360" y="333"/>
                    <a:pt x="360" y="300"/>
                  </a:cubicBezTo>
                  <a:cubicBezTo>
                    <a:pt x="360" y="267"/>
                    <a:pt x="333" y="240"/>
                    <a:pt x="300" y="2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28"/>
            <p:cNvSpPr>
              <a:spLocks/>
            </p:cNvSpPr>
            <p:nvPr/>
          </p:nvSpPr>
          <p:spPr bwMode="auto">
            <a:xfrm>
              <a:off x="8245475" y="3925888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29"/>
            <p:cNvSpPr>
              <a:spLocks/>
            </p:cNvSpPr>
            <p:nvPr/>
          </p:nvSpPr>
          <p:spPr bwMode="auto">
            <a:xfrm>
              <a:off x="8245475" y="3979863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30"/>
            <p:cNvSpPr>
              <a:spLocks noEditPoints="1"/>
            </p:cNvSpPr>
            <p:nvPr/>
          </p:nvSpPr>
          <p:spPr bwMode="auto">
            <a:xfrm>
              <a:off x="8208963" y="3762375"/>
              <a:ext cx="306387" cy="306388"/>
            </a:xfrm>
            <a:custGeom>
              <a:avLst/>
              <a:gdLst>
                <a:gd name="T0" fmla="*/ 1808 w 2048"/>
                <a:gd name="T1" fmla="*/ 240 h 2048"/>
                <a:gd name="T2" fmla="*/ 1628 w 2048"/>
                <a:gd name="T3" fmla="*/ 0 h 2048"/>
                <a:gd name="T4" fmla="*/ 1448 w 2048"/>
                <a:gd name="T5" fmla="*/ 240 h 2048"/>
                <a:gd name="T6" fmla="*/ 1208 w 2048"/>
                <a:gd name="T7" fmla="*/ 180 h 2048"/>
                <a:gd name="T8" fmla="*/ 848 w 2048"/>
                <a:gd name="T9" fmla="*/ 180 h 2048"/>
                <a:gd name="T10" fmla="*/ 600 w 2048"/>
                <a:gd name="T11" fmla="*/ 240 h 2048"/>
                <a:gd name="T12" fmla="*/ 420 w 2048"/>
                <a:gd name="T13" fmla="*/ 0 h 2048"/>
                <a:gd name="T14" fmla="*/ 240 w 2048"/>
                <a:gd name="T15" fmla="*/ 240 h 2048"/>
                <a:gd name="T16" fmla="*/ 0 w 2048"/>
                <a:gd name="T17" fmla="*/ 420 h 2048"/>
                <a:gd name="T18" fmla="*/ 180 w 2048"/>
                <a:gd name="T19" fmla="*/ 1928 h 2048"/>
                <a:gd name="T20" fmla="*/ 1508 w 2048"/>
                <a:gd name="T21" fmla="*/ 2048 h 2048"/>
                <a:gd name="T22" fmla="*/ 2048 w 2048"/>
                <a:gd name="T23" fmla="*/ 420 h 2048"/>
                <a:gd name="T24" fmla="*/ 1568 w 2048"/>
                <a:gd name="T25" fmla="*/ 180 h 2048"/>
                <a:gd name="T26" fmla="*/ 1688 w 2048"/>
                <a:gd name="T27" fmla="*/ 180 h 2048"/>
                <a:gd name="T28" fmla="*/ 1628 w 2048"/>
                <a:gd name="T29" fmla="*/ 480 h 2048"/>
                <a:gd name="T30" fmla="*/ 1568 w 2048"/>
                <a:gd name="T31" fmla="*/ 180 h 2048"/>
                <a:gd name="T32" fmla="*/ 968 w 2048"/>
                <a:gd name="T33" fmla="*/ 300 h 2048"/>
                <a:gd name="T34" fmla="*/ 968 w 2048"/>
                <a:gd name="T35" fmla="*/ 180 h 2048"/>
                <a:gd name="T36" fmla="*/ 1088 w 2048"/>
                <a:gd name="T37" fmla="*/ 180 h 2048"/>
                <a:gd name="T38" fmla="*/ 1028 w 2048"/>
                <a:gd name="T39" fmla="*/ 480 h 2048"/>
                <a:gd name="T40" fmla="*/ 968 w 2048"/>
                <a:gd name="T41" fmla="*/ 300 h 2048"/>
                <a:gd name="T42" fmla="*/ 420 w 2048"/>
                <a:gd name="T43" fmla="*/ 120 h 2048"/>
                <a:gd name="T44" fmla="*/ 480 w 2048"/>
                <a:gd name="T45" fmla="*/ 420 h 2048"/>
                <a:gd name="T46" fmla="*/ 360 w 2048"/>
                <a:gd name="T47" fmla="*/ 420 h 2048"/>
                <a:gd name="T48" fmla="*/ 1508 w 2048"/>
                <a:gd name="T49" fmla="*/ 1928 h 2048"/>
                <a:gd name="T50" fmla="*/ 1508 w 2048"/>
                <a:gd name="T51" fmla="*/ 1088 h 2048"/>
                <a:gd name="T52" fmla="*/ 1508 w 2048"/>
                <a:gd name="T53" fmla="*/ 1928 h 2048"/>
                <a:gd name="T54" fmla="*/ 1508 w 2048"/>
                <a:gd name="T55" fmla="*/ 968 h 2048"/>
                <a:gd name="T56" fmla="*/ 1148 w 2048"/>
                <a:gd name="T57" fmla="*/ 1088 h 2048"/>
                <a:gd name="T58" fmla="*/ 848 w 2048"/>
                <a:gd name="T59" fmla="*/ 1148 h 2048"/>
                <a:gd name="T60" fmla="*/ 1059 w 2048"/>
                <a:gd name="T61" fmla="*/ 1208 h 2048"/>
                <a:gd name="T62" fmla="*/ 908 w 2048"/>
                <a:gd name="T63" fmla="*/ 1448 h 2048"/>
                <a:gd name="T64" fmla="*/ 908 w 2048"/>
                <a:gd name="T65" fmla="*/ 1568 h 2048"/>
                <a:gd name="T66" fmla="*/ 1059 w 2048"/>
                <a:gd name="T67" fmla="*/ 1808 h 2048"/>
                <a:gd name="T68" fmla="*/ 120 w 2048"/>
                <a:gd name="T69" fmla="*/ 1748 h 2048"/>
                <a:gd name="T70" fmla="*/ 1928 w 2048"/>
                <a:gd name="T71" fmla="*/ 848 h 2048"/>
                <a:gd name="T72" fmla="*/ 1928 w 2048"/>
                <a:gd name="T73" fmla="*/ 728 h 2048"/>
                <a:gd name="T74" fmla="*/ 120 w 2048"/>
                <a:gd name="T75" fmla="*/ 420 h 2048"/>
                <a:gd name="T76" fmla="*/ 240 w 2048"/>
                <a:gd name="T77" fmla="*/ 360 h 2048"/>
                <a:gd name="T78" fmla="*/ 420 w 2048"/>
                <a:gd name="T79" fmla="*/ 600 h 2048"/>
                <a:gd name="T80" fmla="*/ 600 w 2048"/>
                <a:gd name="T81" fmla="*/ 360 h 2048"/>
                <a:gd name="T82" fmla="*/ 848 w 2048"/>
                <a:gd name="T83" fmla="*/ 420 h 2048"/>
                <a:gd name="T84" fmla="*/ 1208 w 2048"/>
                <a:gd name="T85" fmla="*/ 420 h 2048"/>
                <a:gd name="T86" fmla="*/ 1448 w 2048"/>
                <a:gd name="T87" fmla="*/ 360 h 2048"/>
                <a:gd name="T88" fmla="*/ 1628 w 2048"/>
                <a:gd name="T89" fmla="*/ 600 h 2048"/>
                <a:gd name="T90" fmla="*/ 1808 w 2048"/>
                <a:gd name="T91" fmla="*/ 360 h 2048"/>
                <a:gd name="T92" fmla="*/ 1928 w 2048"/>
                <a:gd name="T93" fmla="*/ 42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48" h="2048">
                  <a:moveTo>
                    <a:pt x="1868" y="240"/>
                  </a:moveTo>
                  <a:cubicBezTo>
                    <a:pt x="1808" y="240"/>
                    <a:pt x="1808" y="240"/>
                    <a:pt x="1808" y="240"/>
                  </a:cubicBezTo>
                  <a:cubicBezTo>
                    <a:pt x="1808" y="180"/>
                    <a:pt x="1808" y="180"/>
                    <a:pt x="1808" y="180"/>
                  </a:cubicBezTo>
                  <a:cubicBezTo>
                    <a:pt x="1808" y="81"/>
                    <a:pt x="1727" y="0"/>
                    <a:pt x="1628" y="0"/>
                  </a:cubicBezTo>
                  <a:cubicBezTo>
                    <a:pt x="1529" y="0"/>
                    <a:pt x="1448" y="81"/>
                    <a:pt x="1448" y="180"/>
                  </a:cubicBezTo>
                  <a:cubicBezTo>
                    <a:pt x="1448" y="240"/>
                    <a:pt x="1448" y="240"/>
                    <a:pt x="1448" y="240"/>
                  </a:cubicBezTo>
                  <a:cubicBezTo>
                    <a:pt x="1208" y="240"/>
                    <a:pt x="1208" y="240"/>
                    <a:pt x="1208" y="240"/>
                  </a:cubicBezTo>
                  <a:cubicBezTo>
                    <a:pt x="1208" y="180"/>
                    <a:pt x="1208" y="180"/>
                    <a:pt x="1208" y="180"/>
                  </a:cubicBezTo>
                  <a:cubicBezTo>
                    <a:pt x="1208" y="81"/>
                    <a:pt x="1127" y="0"/>
                    <a:pt x="1028" y="0"/>
                  </a:cubicBezTo>
                  <a:cubicBezTo>
                    <a:pt x="929" y="0"/>
                    <a:pt x="848" y="81"/>
                    <a:pt x="848" y="180"/>
                  </a:cubicBezTo>
                  <a:cubicBezTo>
                    <a:pt x="848" y="240"/>
                    <a:pt x="848" y="240"/>
                    <a:pt x="848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600" y="180"/>
                    <a:pt x="600" y="180"/>
                    <a:pt x="600" y="180"/>
                  </a:cubicBezTo>
                  <a:cubicBezTo>
                    <a:pt x="600" y="81"/>
                    <a:pt x="519" y="0"/>
                    <a:pt x="420" y="0"/>
                  </a:cubicBezTo>
                  <a:cubicBezTo>
                    <a:pt x="321" y="0"/>
                    <a:pt x="240" y="81"/>
                    <a:pt x="240" y="18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180" y="240"/>
                    <a:pt x="180" y="240"/>
                    <a:pt x="180" y="240"/>
                  </a:cubicBezTo>
                  <a:cubicBezTo>
                    <a:pt x="81" y="240"/>
                    <a:pt x="0" y="321"/>
                    <a:pt x="0" y="420"/>
                  </a:cubicBezTo>
                  <a:cubicBezTo>
                    <a:pt x="0" y="1748"/>
                    <a:pt x="0" y="1748"/>
                    <a:pt x="0" y="1748"/>
                  </a:cubicBezTo>
                  <a:cubicBezTo>
                    <a:pt x="0" y="1847"/>
                    <a:pt x="81" y="1928"/>
                    <a:pt x="180" y="1928"/>
                  </a:cubicBezTo>
                  <a:cubicBezTo>
                    <a:pt x="1169" y="1928"/>
                    <a:pt x="1169" y="1928"/>
                    <a:pt x="1169" y="1928"/>
                  </a:cubicBezTo>
                  <a:cubicBezTo>
                    <a:pt x="1262" y="2003"/>
                    <a:pt x="1380" y="2048"/>
                    <a:pt x="1508" y="2048"/>
                  </a:cubicBezTo>
                  <a:cubicBezTo>
                    <a:pt x="1806" y="2048"/>
                    <a:pt x="2048" y="1806"/>
                    <a:pt x="2048" y="1508"/>
                  </a:cubicBezTo>
                  <a:cubicBezTo>
                    <a:pt x="2048" y="420"/>
                    <a:pt x="2048" y="420"/>
                    <a:pt x="2048" y="420"/>
                  </a:cubicBezTo>
                  <a:cubicBezTo>
                    <a:pt x="2048" y="321"/>
                    <a:pt x="1967" y="240"/>
                    <a:pt x="1868" y="240"/>
                  </a:cubicBezTo>
                  <a:close/>
                  <a:moveTo>
                    <a:pt x="1568" y="180"/>
                  </a:moveTo>
                  <a:cubicBezTo>
                    <a:pt x="1568" y="147"/>
                    <a:pt x="1595" y="120"/>
                    <a:pt x="1628" y="120"/>
                  </a:cubicBezTo>
                  <a:cubicBezTo>
                    <a:pt x="1661" y="120"/>
                    <a:pt x="1688" y="147"/>
                    <a:pt x="1688" y="180"/>
                  </a:cubicBezTo>
                  <a:cubicBezTo>
                    <a:pt x="1688" y="420"/>
                    <a:pt x="1688" y="420"/>
                    <a:pt x="1688" y="420"/>
                  </a:cubicBezTo>
                  <a:cubicBezTo>
                    <a:pt x="1688" y="453"/>
                    <a:pt x="1661" y="480"/>
                    <a:pt x="1628" y="480"/>
                  </a:cubicBezTo>
                  <a:cubicBezTo>
                    <a:pt x="1595" y="480"/>
                    <a:pt x="1568" y="453"/>
                    <a:pt x="1568" y="420"/>
                  </a:cubicBezTo>
                  <a:lnTo>
                    <a:pt x="1568" y="180"/>
                  </a:lnTo>
                  <a:close/>
                  <a:moveTo>
                    <a:pt x="968" y="300"/>
                  </a:moveTo>
                  <a:cubicBezTo>
                    <a:pt x="968" y="300"/>
                    <a:pt x="968" y="300"/>
                    <a:pt x="968" y="300"/>
                  </a:cubicBezTo>
                  <a:cubicBezTo>
                    <a:pt x="968" y="300"/>
                    <a:pt x="968" y="300"/>
                    <a:pt x="968" y="300"/>
                  </a:cubicBezTo>
                  <a:cubicBezTo>
                    <a:pt x="968" y="180"/>
                    <a:pt x="968" y="180"/>
                    <a:pt x="968" y="180"/>
                  </a:cubicBezTo>
                  <a:cubicBezTo>
                    <a:pt x="968" y="147"/>
                    <a:pt x="995" y="120"/>
                    <a:pt x="1028" y="120"/>
                  </a:cubicBezTo>
                  <a:cubicBezTo>
                    <a:pt x="1061" y="120"/>
                    <a:pt x="1088" y="147"/>
                    <a:pt x="1088" y="180"/>
                  </a:cubicBezTo>
                  <a:cubicBezTo>
                    <a:pt x="1088" y="420"/>
                    <a:pt x="1088" y="420"/>
                    <a:pt x="1088" y="420"/>
                  </a:cubicBezTo>
                  <a:cubicBezTo>
                    <a:pt x="1088" y="453"/>
                    <a:pt x="1061" y="480"/>
                    <a:pt x="1028" y="480"/>
                  </a:cubicBezTo>
                  <a:cubicBezTo>
                    <a:pt x="995" y="480"/>
                    <a:pt x="968" y="453"/>
                    <a:pt x="968" y="420"/>
                  </a:cubicBezTo>
                  <a:lnTo>
                    <a:pt x="968" y="300"/>
                  </a:lnTo>
                  <a:close/>
                  <a:moveTo>
                    <a:pt x="360" y="180"/>
                  </a:moveTo>
                  <a:cubicBezTo>
                    <a:pt x="360" y="147"/>
                    <a:pt x="387" y="120"/>
                    <a:pt x="420" y="120"/>
                  </a:cubicBezTo>
                  <a:cubicBezTo>
                    <a:pt x="453" y="120"/>
                    <a:pt x="480" y="147"/>
                    <a:pt x="480" y="180"/>
                  </a:cubicBezTo>
                  <a:cubicBezTo>
                    <a:pt x="480" y="420"/>
                    <a:pt x="480" y="420"/>
                    <a:pt x="480" y="420"/>
                  </a:cubicBezTo>
                  <a:cubicBezTo>
                    <a:pt x="480" y="453"/>
                    <a:pt x="453" y="480"/>
                    <a:pt x="420" y="480"/>
                  </a:cubicBezTo>
                  <a:cubicBezTo>
                    <a:pt x="387" y="480"/>
                    <a:pt x="360" y="453"/>
                    <a:pt x="360" y="420"/>
                  </a:cubicBezTo>
                  <a:lnTo>
                    <a:pt x="360" y="180"/>
                  </a:lnTo>
                  <a:close/>
                  <a:moveTo>
                    <a:pt x="1508" y="1928"/>
                  </a:moveTo>
                  <a:cubicBezTo>
                    <a:pt x="1276" y="1928"/>
                    <a:pt x="1088" y="1740"/>
                    <a:pt x="1088" y="1508"/>
                  </a:cubicBezTo>
                  <a:cubicBezTo>
                    <a:pt x="1088" y="1276"/>
                    <a:pt x="1276" y="1088"/>
                    <a:pt x="1508" y="1088"/>
                  </a:cubicBezTo>
                  <a:cubicBezTo>
                    <a:pt x="1740" y="1088"/>
                    <a:pt x="1928" y="1276"/>
                    <a:pt x="1928" y="1508"/>
                  </a:cubicBezTo>
                  <a:cubicBezTo>
                    <a:pt x="1928" y="1740"/>
                    <a:pt x="1740" y="1928"/>
                    <a:pt x="1508" y="1928"/>
                  </a:cubicBezTo>
                  <a:close/>
                  <a:moveTo>
                    <a:pt x="1928" y="1169"/>
                  </a:moveTo>
                  <a:cubicBezTo>
                    <a:pt x="1829" y="1046"/>
                    <a:pt x="1677" y="968"/>
                    <a:pt x="1508" y="968"/>
                  </a:cubicBezTo>
                  <a:cubicBezTo>
                    <a:pt x="1378" y="968"/>
                    <a:pt x="1259" y="1014"/>
                    <a:pt x="1166" y="1091"/>
                  </a:cubicBezTo>
                  <a:cubicBezTo>
                    <a:pt x="1160" y="1089"/>
                    <a:pt x="1154" y="1088"/>
                    <a:pt x="1148" y="1088"/>
                  </a:cubicBezTo>
                  <a:cubicBezTo>
                    <a:pt x="908" y="1088"/>
                    <a:pt x="908" y="1088"/>
                    <a:pt x="908" y="1088"/>
                  </a:cubicBezTo>
                  <a:cubicBezTo>
                    <a:pt x="875" y="1088"/>
                    <a:pt x="848" y="1115"/>
                    <a:pt x="848" y="1148"/>
                  </a:cubicBezTo>
                  <a:cubicBezTo>
                    <a:pt x="848" y="1181"/>
                    <a:pt x="875" y="1208"/>
                    <a:pt x="908" y="1208"/>
                  </a:cubicBezTo>
                  <a:cubicBezTo>
                    <a:pt x="1059" y="1208"/>
                    <a:pt x="1059" y="1208"/>
                    <a:pt x="1059" y="1208"/>
                  </a:cubicBezTo>
                  <a:cubicBezTo>
                    <a:pt x="1012" y="1278"/>
                    <a:pt x="981" y="1360"/>
                    <a:pt x="971" y="1448"/>
                  </a:cubicBezTo>
                  <a:cubicBezTo>
                    <a:pt x="908" y="1448"/>
                    <a:pt x="908" y="1448"/>
                    <a:pt x="908" y="1448"/>
                  </a:cubicBezTo>
                  <a:cubicBezTo>
                    <a:pt x="875" y="1448"/>
                    <a:pt x="848" y="1475"/>
                    <a:pt x="848" y="1508"/>
                  </a:cubicBezTo>
                  <a:cubicBezTo>
                    <a:pt x="848" y="1541"/>
                    <a:pt x="875" y="1568"/>
                    <a:pt x="908" y="1568"/>
                  </a:cubicBezTo>
                  <a:cubicBezTo>
                    <a:pt x="971" y="1568"/>
                    <a:pt x="971" y="1568"/>
                    <a:pt x="971" y="1568"/>
                  </a:cubicBezTo>
                  <a:cubicBezTo>
                    <a:pt x="981" y="1656"/>
                    <a:pt x="1012" y="1738"/>
                    <a:pt x="1059" y="1808"/>
                  </a:cubicBezTo>
                  <a:cubicBezTo>
                    <a:pt x="180" y="1808"/>
                    <a:pt x="180" y="1808"/>
                    <a:pt x="180" y="1808"/>
                  </a:cubicBezTo>
                  <a:cubicBezTo>
                    <a:pt x="147" y="1808"/>
                    <a:pt x="120" y="1781"/>
                    <a:pt x="120" y="1748"/>
                  </a:cubicBezTo>
                  <a:cubicBezTo>
                    <a:pt x="120" y="848"/>
                    <a:pt x="120" y="848"/>
                    <a:pt x="120" y="848"/>
                  </a:cubicBezTo>
                  <a:cubicBezTo>
                    <a:pt x="1928" y="848"/>
                    <a:pt x="1928" y="848"/>
                    <a:pt x="1928" y="848"/>
                  </a:cubicBezTo>
                  <a:lnTo>
                    <a:pt x="1928" y="1169"/>
                  </a:lnTo>
                  <a:close/>
                  <a:moveTo>
                    <a:pt x="1928" y="728"/>
                  </a:moveTo>
                  <a:cubicBezTo>
                    <a:pt x="120" y="728"/>
                    <a:pt x="120" y="728"/>
                    <a:pt x="120" y="728"/>
                  </a:cubicBezTo>
                  <a:cubicBezTo>
                    <a:pt x="120" y="420"/>
                    <a:pt x="120" y="420"/>
                    <a:pt x="120" y="420"/>
                  </a:cubicBezTo>
                  <a:cubicBezTo>
                    <a:pt x="120" y="387"/>
                    <a:pt x="147" y="360"/>
                    <a:pt x="180" y="36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240" y="420"/>
                    <a:pt x="240" y="420"/>
                    <a:pt x="240" y="420"/>
                  </a:cubicBezTo>
                  <a:cubicBezTo>
                    <a:pt x="240" y="519"/>
                    <a:pt x="321" y="600"/>
                    <a:pt x="420" y="600"/>
                  </a:cubicBezTo>
                  <a:cubicBezTo>
                    <a:pt x="519" y="600"/>
                    <a:pt x="600" y="519"/>
                    <a:pt x="600" y="420"/>
                  </a:cubicBezTo>
                  <a:cubicBezTo>
                    <a:pt x="600" y="360"/>
                    <a:pt x="600" y="360"/>
                    <a:pt x="600" y="360"/>
                  </a:cubicBezTo>
                  <a:cubicBezTo>
                    <a:pt x="848" y="360"/>
                    <a:pt x="848" y="360"/>
                    <a:pt x="848" y="360"/>
                  </a:cubicBezTo>
                  <a:cubicBezTo>
                    <a:pt x="848" y="420"/>
                    <a:pt x="848" y="420"/>
                    <a:pt x="848" y="420"/>
                  </a:cubicBezTo>
                  <a:cubicBezTo>
                    <a:pt x="848" y="519"/>
                    <a:pt x="929" y="600"/>
                    <a:pt x="1028" y="600"/>
                  </a:cubicBezTo>
                  <a:cubicBezTo>
                    <a:pt x="1127" y="600"/>
                    <a:pt x="1208" y="519"/>
                    <a:pt x="1208" y="420"/>
                  </a:cubicBezTo>
                  <a:cubicBezTo>
                    <a:pt x="1208" y="360"/>
                    <a:pt x="1208" y="360"/>
                    <a:pt x="1208" y="360"/>
                  </a:cubicBezTo>
                  <a:cubicBezTo>
                    <a:pt x="1448" y="360"/>
                    <a:pt x="1448" y="360"/>
                    <a:pt x="1448" y="360"/>
                  </a:cubicBezTo>
                  <a:cubicBezTo>
                    <a:pt x="1448" y="420"/>
                    <a:pt x="1448" y="420"/>
                    <a:pt x="1448" y="420"/>
                  </a:cubicBezTo>
                  <a:cubicBezTo>
                    <a:pt x="1448" y="519"/>
                    <a:pt x="1529" y="600"/>
                    <a:pt x="1628" y="600"/>
                  </a:cubicBezTo>
                  <a:cubicBezTo>
                    <a:pt x="1727" y="600"/>
                    <a:pt x="1808" y="519"/>
                    <a:pt x="1808" y="420"/>
                  </a:cubicBezTo>
                  <a:cubicBezTo>
                    <a:pt x="1808" y="360"/>
                    <a:pt x="1808" y="360"/>
                    <a:pt x="1808" y="360"/>
                  </a:cubicBezTo>
                  <a:cubicBezTo>
                    <a:pt x="1868" y="360"/>
                    <a:pt x="1868" y="360"/>
                    <a:pt x="1868" y="360"/>
                  </a:cubicBezTo>
                  <a:cubicBezTo>
                    <a:pt x="1901" y="360"/>
                    <a:pt x="1928" y="387"/>
                    <a:pt x="1928" y="420"/>
                  </a:cubicBezTo>
                  <a:lnTo>
                    <a:pt x="1928" y="7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29" name="Straight Connector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568345" y="2679815"/>
            <a:ext cx="0" cy="705734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53145" y="3126479"/>
            <a:ext cx="630400" cy="630398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487122" y="2323315"/>
            <a:ext cx="267502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fr-FR" sz="1400" b="1" dirty="0">
                <a:solidFill>
                  <a:srgbClr val="30353F"/>
                </a:solidFill>
              </a:rPr>
              <a:t>Discontinue or fix unprofitable SKUs</a:t>
            </a:r>
          </a:p>
        </p:txBody>
      </p:sp>
      <p:grpSp>
        <p:nvGrpSpPr>
          <p:cNvPr id="88" name="Group 87" descr="This is an icon of a clock."/>
          <p:cNvGrpSpPr/>
          <p:nvPr/>
        </p:nvGrpSpPr>
        <p:grpSpPr>
          <a:xfrm>
            <a:off x="1413524" y="3286857"/>
            <a:ext cx="309642" cy="309642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89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6" name="Straight Connector 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722155" y="3596184"/>
            <a:ext cx="0" cy="705734"/>
          </a:xfrm>
          <a:prstGeom prst="line">
            <a:avLst/>
          </a:prstGeom>
          <a:ln w="19050"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06955" y="3174046"/>
            <a:ext cx="630400" cy="630398"/>
          </a:xfrm>
          <a:prstGeom prst="ellipse">
            <a:avLst/>
          </a:prstGeom>
          <a:solidFill>
            <a:srgbClr val="66718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555746" y="4412356"/>
            <a:ext cx="233281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667181"/>
                </a:solidFill>
              </a:rPr>
              <a:t>Promote high-margin products</a:t>
            </a:r>
          </a:p>
          <a:p>
            <a:pPr algn="ctr"/>
            <a:endParaRPr lang="en-US" sz="1400" b="1" dirty="0">
              <a:solidFill>
                <a:srgbClr val="667181"/>
              </a:solidFill>
            </a:endParaRPr>
          </a:p>
        </p:txBody>
      </p:sp>
      <p:grpSp>
        <p:nvGrpSpPr>
          <p:cNvPr id="93" name="Group 92" descr="This is an icon of three human beings and a clock."/>
          <p:cNvGrpSpPr/>
          <p:nvPr/>
        </p:nvGrpSpPr>
        <p:grpSpPr>
          <a:xfrm>
            <a:off x="3542796" y="3309887"/>
            <a:ext cx="358718" cy="358717"/>
            <a:chOff x="3613150" y="3706813"/>
            <a:chExt cx="420688" cy="420687"/>
          </a:xfrm>
        </p:grpSpPr>
        <p:sp>
          <p:nvSpPr>
            <p:cNvPr id="94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5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5" name="Straight Connector 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875965" y="2679815"/>
            <a:ext cx="0" cy="705734"/>
          </a:xfrm>
          <a:prstGeom prst="line">
            <a:avLst/>
          </a:prstGeom>
          <a:ln w="19050"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60765" y="3174046"/>
            <a:ext cx="630400" cy="630398"/>
          </a:xfrm>
          <a:prstGeom prst="ellipse">
            <a:avLst/>
          </a:prstGeom>
          <a:solidFill>
            <a:srgbClr val="98A3AD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5050109" y="2323315"/>
            <a:ext cx="173246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98A3AD"/>
                </a:solidFill>
              </a:rPr>
              <a:t>Launch Q4 promotions</a:t>
            </a:r>
          </a:p>
        </p:txBody>
      </p:sp>
      <p:pic>
        <p:nvPicPr>
          <p:cNvPr id="99" name="Picture 98" descr="This is an icon of a human being.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6588" y="3330620"/>
            <a:ext cx="278755" cy="317251"/>
          </a:xfrm>
          <a:prstGeom prst="rect">
            <a:avLst/>
          </a:prstGeom>
        </p:spPr>
      </p:pic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3265443" y="290488"/>
            <a:ext cx="563615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Strategic Recommendations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841740-182D-896F-B3AF-1423479FA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956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Data-driven PowerPoint, from 24Slides</Template>
  <TotalTime>76</TotalTime>
  <Words>232</Words>
  <Application>Microsoft Office PowerPoint</Application>
  <PresentationFormat>Widescreen</PresentationFormat>
  <Paragraphs>83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Segoe UI Light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6</vt:lpstr>
      <vt:lpstr>Slide 6</vt:lpstr>
      <vt:lpstr>Slide 9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Sarthak Salvi</dc:creator>
  <cp:lastModifiedBy>Sarthak Salvi</cp:lastModifiedBy>
  <cp:revision>1</cp:revision>
  <dcterms:created xsi:type="dcterms:W3CDTF">2025-07-27T16:28:07Z</dcterms:created>
  <dcterms:modified xsi:type="dcterms:W3CDTF">2025-07-27T17:44:53Z</dcterms:modified>
</cp:coreProperties>
</file>